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8" r:id="rId3"/>
    <p:sldId id="257" r:id="rId4"/>
    <p:sldId id="263" r:id="rId5"/>
    <p:sldId id="264" r:id="rId6"/>
    <p:sldId id="265" r:id="rId7"/>
    <p:sldId id="266" r:id="rId8"/>
    <p:sldId id="259" r:id="rId9"/>
    <p:sldId id="267" r:id="rId10"/>
    <p:sldId id="262" r:id="rId1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509B"/>
    <a:srgbClr val="3E3E3E"/>
    <a:srgbClr val="B8D431"/>
    <a:srgbClr val="097649"/>
    <a:srgbClr val="92D050"/>
    <a:srgbClr val="AFCF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47"/>
    <p:restoredTop sz="94762"/>
  </p:normalViewPr>
  <p:slideViewPr>
    <p:cSldViewPr snapToGrid="0" snapToObjects="1">
      <p:cViewPr varScale="1">
        <p:scale>
          <a:sx n="121" d="100"/>
          <a:sy n="121" d="100"/>
        </p:scale>
        <p:origin x="1280" y="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CC4A37D-7F3C-9A4C-A587-FE00865C5294}" type="datetimeFigureOut">
              <a:rPr lang="en-US" smtClean="0"/>
              <a:t>7/26/19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6164497-D0E3-3449-A68B-79D95DECF838}" type="slidenum">
              <a:rPr lang="en-US" smtClean="0"/>
              <a:t>‹#›</a:t>
            </a:fld>
            <a:endParaRPr lang="en-US"/>
          </a:p>
        </p:txBody>
      </p:sp>
    </p:spTree>
    <p:extLst>
      <p:ext uri="{BB962C8B-B14F-4D97-AF65-F5344CB8AC3E}">
        <p14:creationId xmlns:p14="http://schemas.microsoft.com/office/powerpoint/2010/main" val="907335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164497-D0E3-3449-A68B-79D95DECF838}" type="slidenum">
              <a:rPr lang="en-US" smtClean="0"/>
              <a:t>2</a:t>
            </a:fld>
            <a:endParaRPr lang="en-US"/>
          </a:p>
        </p:txBody>
      </p:sp>
    </p:spTree>
    <p:extLst>
      <p:ext uri="{BB962C8B-B14F-4D97-AF65-F5344CB8AC3E}">
        <p14:creationId xmlns:p14="http://schemas.microsoft.com/office/powerpoint/2010/main" val="302976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164497-D0E3-3449-A68B-79D95DECF838}" type="slidenum">
              <a:rPr lang="en-US" smtClean="0"/>
              <a:t>3</a:t>
            </a:fld>
            <a:endParaRPr lang="en-US"/>
          </a:p>
        </p:txBody>
      </p:sp>
    </p:spTree>
    <p:extLst>
      <p:ext uri="{BB962C8B-B14F-4D97-AF65-F5344CB8AC3E}">
        <p14:creationId xmlns:p14="http://schemas.microsoft.com/office/powerpoint/2010/main" val="389807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164497-D0E3-3449-A68B-79D95DECF838}" type="slidenum">
              <a:rPr lang="en-US" smtClean="0"/>
              <a:t>10</a:t>
            </a:fld>
            <a:endParaRPr lang="en-US"/>
          </a:p>
        </p:txBody>
      </p:sp>
    </p:spTree>
    <p:extLst>
      <p:ext uri="{BB962C8B-B14F-4D97-AF65-F5344CB8AC3E}">
        <p14:creationId xmlns:p14="http://schemas.microsoft.com/office/powerpoint/2010/main" val="1727269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1EFEF0-298F-AB40-96BF-0A7CD6974AE5}" type="datetimeFigureOut">
              <a:rPr lang="en-US" smtClean="0"/>
              <a:t>7/26/19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26F75-C1C9-AC48-AB07-DF5787568F3E}" type="slidenum">
              <a:rPr lang="en-US" smtClean="0"/>
              <a:t>‹#›</a:t>
            </a:fld>
            <a:endParaRPr lang="en-US"/>
          </a:p>
        </p:txBody>
      </p:sp>
    </p:spTree>
    <p:extLst>
      <p:ext uri="{BB962C8B-B14F-4D97-AF65-F5344CB8AC3E}">
        <p14:creationId xmlns:p14="http://schemas.microsoft.com/office/powerpoint/2010/main" val="1711210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1EFEF0-298F-AB40-96BF-0A7CD6974AE5}" type="datetimeFigureOut">
              <a:rPr lang="en-US" smtClean="0"/>
              <a:t>7/26/19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26F75-C1C9-AC48-AB07-DF5787568F3E}" type="slidenum">
              <a:rPr lang="en-US" smtClean="0"/>
              <a:t>‹#›</a:t>
            </a:fld>
            <a:endParaRPr lang="en-US"/>
          </a:p>
        </p:txBody>
      </p:sp>
    </p:spTree>
    <p:extLst>
      <p:ext uri="{BB962C8B-B14F-4D97-AF65-F5344CB8AC3E}">
        <p14:creationId xmlns:p14="http://schemas.microsoft.com/office/powerpoint/2010/main" val="196578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1EFEF0-298F-AB40-96BF-0A7CD6974AE5}" type="datetimeFigureOut">
              <a:rPr lang="en-US" smtClean="0"/>
              <a:t>7/26/19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26F75-C1C9-AC48-AB07-DF5787568F3E}" type="slidenum">
              <a:rPr lang="en-US" smtClean="0"/>
              <a:t>‹#›</a:t>
            </a:fld>
            <a:endParaRPr lang="en-US"/>
          </a:p>
        </p:txBody>
      </p:sp>
    </p:spTree>
    <p:extLst>
      <p:ext uri="{BB962C8B-B14F-4D97-AF65-F5344CB8AC3E}">
        <p14:creationId xmlns:p14="http://schemas.microsoft.com/office/powerpoint/2010/main" val="2047884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1EFEF0-298F-AB40-96BF-0A7CD6974AE5}" type="datetimeFigureOut">
              <a:rPr lang="en-US" smtClean="0"/>
              <a:t>7/26/19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26F75-C1C9-AC48-AB07-DF5787568F3E}" type="slidenum">
              <a:rPr lang="en-US" smtClean="0"/>
              <a:t>‹#›</a:t>
            </a:fld>
            <a:endParaRPr lang="en-US"/>
          </a:p>
        </p:txBody>
      </p:sp>
    </p:spTree>
    <p:extLst>
      <p:ext uri="{BB962C8B-B14F-4D97-AF65-F5344CB8AC3E}">
        <p14:creationId xmlns:p14="http://schemas.microsoft.com/office/powerpoint/2010/main" val="2029123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1EFEF0-298F-AB40-96BF-0A7CD6974AE5}" type="datetimeFigureOut">
              <a:rPr lang="en-US" smtClean="0"/>
              <a:t>7/26/19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26F75-C1C9-AC48-AB07-DF5787568F3E}" type="slidenum">
              <a:rPr lang="en-US" smtClean="0"/>
              <a:t>‹#›</a:t>
            </a:fld>
            <a:endParaRPr lang="en-US"/>
          </a:p>
        </p:txBody>
      </p:sp>
    </p:spTree>
    <p:extLst>
      <p:ext uri="{BB962C8B-B14F-4D97-AF65-F5344CB8AC3E}">
        <p14:creationId xmlns:p14="http://schemas.microsoft.com/office/powerpoint/2010/main" val="83834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1EFEF0-298F-AB40-96BF-0A7CD6974AE5}" type="datetimeFigureOut">
              <a:rPr lang="en-US" smtClean="0"/>
              <a:t>7/26/19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26F75-C1C9-AC48-AB07-DF5787568F3E}" type="slidenum">
              <a:rPr lang="en-US" smtClean="0"/>
              <a:t>‹#›</a:t>
            </a:fld>
            <a:endParaRPr lang="en-US"/>
          </a:p>
        </p:txBody>
      </p:sp>
    </p:spTree>
    <p:extLst>
      <p:ext uri="{BB962C8B-B14F-4D97-AF65-F5344CB8AC3E}">
        <p14:creationId xmlns:p14="http://schemas.microsoft.com/office/powerpoint/2010/main" val="473199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1EFEF0-298F-AB40-96BF-0A7CD6974AE5}" type="datetimeFigureOut">
              <a:rPr lang="en-US" smtClean="0"/>
              <a:t>7/26/19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C26F75-C1C9-AC48-AB07-DF5787568F3E}" type="slidenum">
              <a:rPr lang="en-US" smtClean="0"/>
              <a:t>‹#›</a:t>
            </a:fld>
            <a:endParaRPr lang="en-US"/>
          </a:p>
        </p:txBody>
      </p:sp>
    </p:spTree>
    <p:extLst>
      <p:ext uri="{BB962C8B-B14F-4D97-AF65-F5344CB8AC3E}">
        <p14:creationId xmlns:p14="http://schemas.microsoft.com/office/powerpoint/2010/main" val="931009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1EFEF0-298F-AB40-96BF-0A7CD6974AE5}" type="datetimeFigureOut">
              <a:rPr lang="en-US" smtClean="0"/>
              <a:t>7/26/19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C26F75-C1C9-AC48-AB07-DF5787568F3E}" type="slidenum">
              <a:rPr lang="en-US" smtClean="0"/>
              <a:t>‹#›</a:t>
            </a:fld>
            <a:endParaRPr lang="en-US"/>
          </a:p>
        </p:txBody>
      </p:sp>
    </p:spTree>
    <p:extLst>
      <p:ext uri="{BB962C8B-B14F-4D97-AF65-F5344CB8AC3E}">
        <p14:creationId xmlns:p14="http://schemas.microsoft.com/office/powerpoint/2010/main" val="91291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EFEF0-298F-AB40-96BF-0A7CD6974AE5}" type="datetimeFigureOut">
              <a:rPr lang="en-US" smtClean="0"/>
              <a:t>7/26/19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C26F75-C1C9-AC48-AB07-DF5787568F3E}" type="slidenum">
              <a:rPr lang="en-US" smtClean="0"/>
              <a:t>‹#›</a:t>
            </a:fld>
            <a:endParaRPr lang="en-US"/>
          </a:p>
        </p:txBody>
      </p:sp>
    </p:spTree>
    <p:extLst>
      <p:ext uri="{BB962C8B-B14F-4D97-AF65-F5344CB8AC3E}">
        <p14:creationId xmlns:p14="http://schemas.microsoft.com/office/powerpoint/2010/main" val="1744827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1EFEF0-298F-AB40-96BF-0A7CD6974AE5}" type="datetimeFigureOut">
              <a:rPr lang="en-US" smtClean="0"/>
              <a:t>7/26/19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26F75-C1C9-AC48-AB07-DF5787568F3E}" type="slidenum">
              <a:rPr lang="en-US" smtClean="0"/>
              <a:t>‹#›</a:t>
            </a:fld>
            <a:endParaRPr lang="en-US"/>
          </a:p>
        </p:txBody>
      </p:sp>
    </p:spTree>
    <p:extLst>
      <p:ext uri="{BB962C8B-B14F-4D97-AF65-F5344CB8AC3E}">
        <p14:creationId xmlns:p14="http://schemas.microsoft.com/office/powerpoint/2010/main" val="142765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1EFEF0-298F-AB40-96BF-0A7CD6974AE5}" type="datetimeFigureOut">
              <a:rPr lang="en-US" smtClean="0"/>
              <a:t>7/26/19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26F75-C1C9-AC48-AB07-DF5787568F3E}" type="slidenum">
              <a:rPr lang="en-US" smtClean="0"/>
              <a:t>‹#›</a:t>
            </a:fld>
            <a:endParaRPr lang="en-US"/>
          </a:p>
        </p:txBody>
      </p:sp>
    </p:spTree>
    <p:extLst>
      <p:ext uri="{BB962C8B-B14F-4D97-AF65-F5344CB8AC3E}">
        <p14:creationId xmlns:p14="http://schemas.microsoft.com/office/powerpoint/2010/main" val="704913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EFEF0-298F-AB40-96BF-0A7CD6974AE5}" type="datetimeFigureOut">
              <a:rPr lang="en-US" smtClean="0"/>
              <a:t>7/26/19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26F75-C1C9-AC48-AB07-DF5787568F3E}" type="slidenum">
              <a:rPr lang="en-US" smtClean="0"/>
              <a:t>‹#›</a:t>
            </a:fld>
            <a:endParaRPr lang="en-US"/>
          </a:p>
        </p:txBody>
      </p:sp>
    </p:spTree>
    <p:extLst>
      <p:ext uri="{BB962C8B-B14F-4D97-AF65-F5344CB8AC3E}">
        <p14:creationId xmlns:p14="http://schemas.microsoft.com/office/powerpoint/2010/main" val="306501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instagram.com/attractionworld/" TargetMode="External"/><Relationship Id="rId13"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2.png"/><Relationship Id="rId12" Type="http://schemas.openxmlformats.org/officeDocument/2006/relationships/hyperlink" Target="https://www.pinterest.com/AttractionWorld/" TargetMode="External"/><Relationship Id="rId17" Type="http://schemas.openxmlformats.org/officeDocument/2006/relationships/image" Target="../media/image6.jpeg"/><Relationship Id="rId2" Type="http://schemas.openxmlformats.org/officeDocument/2006/relationships/notesSlide" Target="../notesSlides/notesSlide3.xm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hyperlink" Target="https://twitter.com/WeGiveUTheWorld" TargetMode="External"/><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6.png"/><Relationship Id="rId10" Type="http://schemas.openxmlformats.org/officeDocument/2006/relationships/hyperlink" Target="https://plus.google.com/+AttractionworldLtd/posts" TargetMode="External"/><Relationship Id="rId4" Type="http://schemas.openxmlformats.org/officeDocument/2006/relationships/hyperlink" Target="https://www.facebook.com/AttractionWorld" TargetMode="External"/><Relationship Id="rId9" Type="http://schemas.openxmlformats.org/officeDocument/2006/relationships/image" Target="../media/image23.png"/><Relationship Id="rId14" Type="http://schemas.openxmlformats.org/officeDocument/2006/relationships/hyperlink" Target="https://www.youtube.com/user/AttractionWorld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6.jpeg"/><Relationship Id="rId3" Type="http://schemas.openxmlformats.org/officeDocument/2006/relationships/image" Target="../media/image3.jpeg"/><Relationship Id="rId7" Type="http://schemas.openxmlformats.org/officeDocument/2006/relationships/hyperlink" Target="http://www.attractionworld.com/pdf/park-maps/disney_hollywood_studios_map.pdf" TargetMode="External"/><Relationship Id="rId12"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attractionworld.com/pdf/park-maps/disney_animal_kingdom_map.pdf" TargetMode="External"/><Relationship Id="rId11" Type="http://schemas.openxmlformats.org/officeDocument/2006/relationships/hyperlink" Target="http://www.attractionworld.com/pdf/park-maps/universal_VB_map.pdf" TargetMode="External"/><Relationship Id="rId5" Type="http://schemas.openxmlformats.org/officeDocument/2006/relationships/hyperlink" Target="http://www.attractionworld.com/pdf/park-maps/disney_magic_kingdom_map.pdf" TargetMode="External"/><Relationship Id="rId10" Type="http://schemas.openxmlformats.org/officeDocument/2006/relationships/hyperlink" Target="http://www.attractionworld.com/pdf/park-maps/universal_IOA_map.pdf" TargetMode="External"/><Relationship Id="rId4" Type="http://schemas.openxmlformats.org/officeDocument/2006/relationships/hyperlink" Target="http://www.attractionworld.com/pdf/park-maps/disney_epcot_map.pdf" TargetMode="External"/><Relationship Id="rId9" Type="http://schemas.openxmlformats.org/officeDocument/2006/relationships/hyperlink" Target="http://www.attractionworld.com/pdf/park-maps/universal_USF_map.pdf" TargetMode="External"/><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9.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6.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65771"/>
            <a:ext cx="12191999" cy="7123771"/>
          </a:xfrm>
          <a:prstGeom prst="rect">
            <a:avLst/>
          </a:prstGeom>
        </p:spPr>
      </p:pic>
      <p:sp>
        <p:nvSpPr>
          <p:cNvPr id="9" name="Rectangle 8"/>
          <p:cNvSpPr/>
          <p:nvPr/>
        </p:nvSpPr>
        <p:spPr>
          <a:xfrm>
            <a:off x="0" y="6247914"/>
            <a:ext cx="12192000" cy="545691"/>
          </a:xfrm>
          <a:prstGeom prst="rect">
            <a:avLst/>
          </a:prstGeom>
          <a:solidFill>
            <a:srgbClr val="815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51782" y="2398656"/>
            <a:ext cx="6096000" cy="400110"/>
          </a:xfrm>
          <a:prstGeom prst="rect">
            <a:avLst/>
          </a:prstGeom>
          <a:noFill/>
        </p:spPr>
        <p:txBody>
          <a:bodyPr wrap="square" lIns="0" rtlCol="0">
            <a:spAutoFit/>
          </a:bodyPr>
          <a:lstStyle/>
          <a:p>
            <a:r>
              <a:rPr lang="en-US" sz="2000" dirty="0">
                <a:solidFill>
                  <a:schemeClr val="bg1"/>
                </a:solidFill>
              </a:rPr>
              <a:t>DESTINATION TRAINING GUIDES </a:t>
            </a:r>
          </a:p>
        </p:txBody>
      </p:sp>
      <p:sp>
        <p:nvSpPr>
          <p:cNvPr id="16" name="Rectangle 15"/>
          <p:cNvSpPr/>
          <p:nvPr/>
        </p:nvSpPr>
        <p:spPr>
          <a:xfrm>
            <a:off x="9710985" y="5224815"/>
            <a:ext cx="2422020" cy="646331"/>
          </a:xfrm>
          <a:prstGeom prst="rect">
            <a:avLst/>
          </a:prstGeom>
        </p:spPr>
        <p:txBody>
          <a:bodyPr wrap="square">
            <a:spAutoFit/>
          </a:bodyPr>
          <a:lstStyle/>
          <a:p>
            <a:r>
              <a:rPr lang="en-US" sz="1200" dirty="0">
                <a:solidFill>
                  <a:srgbClr val="3E3E3E"/>
                </a:solidFill>
              </a:rPr>
              <a:t>Many popular attractions sell out in advance – make sure your customers </a:t>
            </a:r>
            <a:r>
              <a:rPr lang="en-US" sz="1200" b="1" dirty="0">
                <a:solidFill>
                  <a:srgbClr val="3E3E3E"/>
                </a:solidFill>
              </a:rPr>
              <a:t>don’t miss out!</a:t>
            </a:r>
          </a:p>
        </p:txBody>
      </p:sp>
      <p:sp>
        <p:nvSpPr>
          <p:cNvPr id="10" name="Rectangle 9"/>
          <p:cNvSpPr/>
          <p:nvPr/>
        </p:nvSpPr>
        <p:spPr>
          <a:xfrm>
            <a:off x="9710985" y="3543449"/>
            <a:ext cx="2422020" cy="646331"/>
          </a:xfrm>
          <a:prstGeom prst="rect">
            <a:avLst/>
          </a:prstGeom>
        </p:spPr>
        <p:txBody>
          <a:bodyPr wrap="square">
            <a:spAutoFit/>
          </a:bodyPr>
          <a:lstStyle/>
          <a:p>
            <a:r>
              <a:rPr lang="en-US" sz="1200" dirty="0">
                <a:solidFill>
                  <a:srgbClr val="3E3E3E"/>
                </a:solidFill>
              </a:rPr>
              <a:t>Save </a:t>
            </a:r>
            <a:r>
              <a:rPr lang="en-US" sz="1200" b="1" dirty="0">
                <a:solidFill>
                  <a:srgbClr val="3E3E3E"/>
                </a:solidFill>
              </a:rPr>
              <a:t>valuable time &amp; money</a:t>
            </a:r>
            <a:r>
              <a:rPr lang="en-US" sz="1200" dirty="0">
                <a:solidFill>
                  <a:srgbClr val="3E3E3E"/>
                </a:solidFill>
              </a:rPr>
              <a:t> </a:t>
            </a:r>
            <a:br>
              <a:rPr lang="en-US" sz="1200" dirty="0">
                <a:solidFill>
                  <a:srgbClr val="3E3E3E"/>
                </a:solidFill>
              </a:rPr>
            </a:br>
            <a:r>
              <a:rPr lang="en-US" sz="1200" dirty="0">
                <a:solidFill>
                  <a:srgbClr val="3E3E3E"/>
                </a:solidFill>
              </a:rPr>
              <a:t>by pre-booking your customers’ experiences ..</a:t>
            </a:r>
          </a:p>
        </p:txBody>
      </p:sp>
      <p:sp>
        <p:nvSpPr>
          <p:cNvPr id="14" name="Rectangle 13"/>
          <p:cNvSpPr/>
          <p:nvPr/>
        </p:nvSpPr>
        <p:spPr>
          <a:xfrm>
            <a:off x="9710985" y="4385655"/>
            <a:ext cx="2422020" cy="461665"/>
          </a:xfrm>
          <a:prstGeom prst="rect">
            <a:avLst/>
          </a:prstGeom>
        </p:spPr>
        <p:txBody>
          <a:bodyPr wrap="square">
            <a:spAutoFit/>
          </a:bodyPr>
          <a:lstStyle/>
          <a:p>
            <a:r>
              <a:rPr lang="en-US" sz="1200" dirty="0">
                <a:solidFill>
                  <a:srgbClr val="3E3E3E"/>
                </a:solidFill>
              </a:rPr>
              <a:t>Benefit from </a:t>
            </a:r>
            <a:r>
              <a:rPr lang="en-US" sz="1200" b="1" dirty="0">
                <a:solidFill>
                  <a:srgbClr val="3E3E3E"/>
                </a:solidFill>
              </a:rPr>
              <a:t>UK EXCLUSIVE</a:t>
            </a:r>
            <a:r>
              <a:rPr lang="en-US" sz="1200" dirty="0">
                <a:solidFill>
                  <a:srgbClr val="3E3E3E"/>
                </a:solidFill>
              </a:rPr>
              <a:t>, </a:t>
            </a:r>
            <a:br>
              <a:rPr lang="en-US" sz="1200" dirty="0">
                <a:solidFill>
                  <a:srgbClr val="3E3E3E"/>
                </a:solidFill>
              </a:rPr>
            </a:br>
            <a:r>
              <a:rPr lang="en-US" sz="1200" dirty="0">
                <a:solidFill>
                  <a:srgbClr val="3E3E3E"/>
                </a:solidFill>
              </a:rPr>
              <a:t>money saving offers ..</a:t>
            </a:r>
          </a:p>
        </p:txBody>
      </p:sp>
    </p:spTree>
    <p:extLst>
      <p:ext uri="{BB962C8B-B14F-4D97-AF65-F5344CB8AC3E}">
        <p14:creationId xmlns:p14="http://schemas.microsoft.com/office/powerpoint/2010/main" val="1219116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Content Placeholder 15"/>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9124" y="-17212"/>
            <a:ext cx="12214817" cy="7137103"/>
          </a:xfrm>
        </p:spPr>
      </p:pic>
      <p:sp>
        <p:nvSpPr>
          <p:cNvPr id="6" name="Rectangle 5"/>
          <p:cNvSpPr/>
          <p:nvPr/>
        </p:nvSpPr>
        <p:spPr>
          <a:xfrm>
            <a:off x="-19124" y="5874266"/>
            <a:ext cx="12210575" cy="983734"/>
          </a:xfrm>
          <a:prstGeom prst="rect">
            <a:avLst/>
          </a:prstGeom>
          <a:solidFill>
            <a:srgbClr val="815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97649"/>
              </a:solidFill>
            </a:endParaRPr>
          </a:p>
        </p:txBody>
      </p:sp>
      <p:sp>
        <p:nvSpPr>
          <p:cNvPr id="8" name="Rectangle 7"/>
          <p:cNvSpPr/>
          <p:nvPr/>
        </p:nvSpPr>
        <p:spPr>
          <a:xfrm>
            <a:off x="1503954" y="1470514"/>
            <a:ext cx="10245021" cy="4247317"/>
          </a:xfrm>
          <a:prstGeom prst="rect">
            <a:avLst/>
          </a:prstGeom>
        </p:spPr>
        <p:txBody>
          <a:bodyPr wrap="square" lIns="0">
            <a:spAutoFit/>
          </a:bodyPr>
          <a:lstStyle/>
          <a:p>
            <a:r>
              <a:rPr lang="en-GB" sz="1500" dirty="0"/>
              <a:t>ALWAYS recommend your customers </a:t>
            </a:r>
            <a:r>
              <a:rPr lang="en-GB" sz="1500" b="1" dirty="0"/>
              <a:t>pre-purchase </a:t>
            </a:r>
            <a:r>
              <a:rPr lang="en-GB" sz="1500" dirty="0"/>
              <a:t>their theme park tickets.  These tickets offer </a:t>
            </a:r>
            <a:r>
              <a:rPr lang="en-GB" sz="1500" b="1" dirty="0"/>
              <a:t>UNBEATABLE VALUE</a:t>
            </a:r>
            <a:r>
              <a:rPr lang="en-GB" sz="1500" dirty="0"/>
              <a:t> and simply </a:t>
            </a:r>
            <a:r>
              <a:rPr lang="en-GB" sz="1500" b="1" dirty="0"/>
              <a:t>CANNOT</a:t>
            </a:r>
            <a:r>
              <a:rPr lang="en-GB" sz="1500" dirty="0"/>
              <a:t> be purchased in resort.  Don’t forget to look at our packages too for even more money-saving options.</a:t>
            </a:r>
          </a:p>
          <a:p>
            <a:endParaRPr lang="en-GB" sz="1500" dirty="0"/>
          </a:p>
          <a:p>
            <a:r>
              <a:rPr lang="en-GB" sz="1500" dirty="0"/>
              <a:t>Don’t forget to offer the </a:t>
            </a:r>
            <a:r>
              <a:rPr lang="en-GB" sz="1500" b="1" dirty="0"/>
              <a:t>all-day dining options </a:t>
            </a:r>
            <a:r>
              <a:rPr lang="en-GB" sz="1500" dirty="0"/>
              <a:t>for guests visiting </a:t>
            </a:r>
            <a:r>
              <a:rPr lang="en-GB" sz="1500" dirty="0" err="1"/>
              <a:t>Seaworld</a:t>
            </a:r>
            <a:r>
              <a:rPr lang="en-GB" sz="1500" dirty="0"/>
              <a:t>® Orlando, Aquatica™ &amp; Busch Gardens® Tampa Bay.  Again these are </a:t>
            </a:r>
            <a:r>
              <a:rPr lang="en-GB" sz="1500" b="1" dirty="0"/>
              <a:t>fantastic value for money </a:t>
            </a:r>
            <a:r>
              <a:rPr lang="en-GB" sz="1500" dirty="0"/>
              <a:t>ticket options particularly for families with hungry/thirsty kids!</a:t>
            </a:r>
          </a:p>
          <a:p>
            <a:endParaRPr lang="en-GB" sz="1500" dirty="0"/>
          </a:p>
          <a:p>
            <a:pPr lvl="0"/>
            <a:r>
              <a:rPr lang="en-GB" sz="1500" dirty="0"/>
              <a:t>For customers not hiring cars many of our ticket options that are not within the immediate Orlando area offer </a:t>
            </a:r>
            <a:r>
              <a:rPr lang="en-GB" sz="1500" b="1" dirty="0"/>
              <a:t>FREE TRANSPORTATION </a:t>
            </a:r>
            <a:r>
              <a:rPr lang="en-GB" sz="1500" dirty="0"/>
              <a:t>if booked in advance. Also worth noting is the </a:t>
            </a:r>
            <a:r>
              <a:rPr lang="en-GB" sz="1500" b="1" dirty="0"/>
              <a:t>I-RIDE TROLLEY </a:t>
            </a:r>
            <a:r>
              <a:rPr lang="en-GB" sz="1500" dirty="0"/>
              <a:t>which allows guests to hop on/off at all the main attractions located along I-Drive at a very low price for the duration of their holiday.  Kids up to the age of 9 years can travel for </a:t>
            </a:r>
            <a:r>
              <a:rPr lang="en-GB" sz="1500" b="1" dirty="0"/>
              <a:t>just $1 per ride!</a:t>
            </a:r>
          </a:p>
          <a:p>
            <a:pPr lvl="0"/>
            <a:endParaRPr lang="en-GB" sz="1500" dirty="0"/>
          </a:p>
          <a:p>
            <a:pPr lvl="0"/>
            <a:r>
              <a:rPr lang="en-GB" sz="1500" dirty="0"/>
              <a:t>We have only scraped the surface of Florida attractions in this guide focussing on first-timers who want to make the most of the theme parks in Florida so please take a look at our </a:t>
            </a:r>
            <a:r>
              <a:rPr lang="en-GB" sz="1500" b="1" dirty="0"/>
              <a:t>website for full details </a:t>
            </a:r>
            <a:r>
              <a:rPr lang="en-GB" sz="1500" dirty="0"/>
              <a:t>on all the great things to do that we simply cannot fit into this brief overview.</a:t>
            </a:r>
          </a:p>
          <a:p>
            <a:pPr lvl="0"/>
            <a:endParaRPr lang="en-GB" sz="1500" dirty="0"/>
          </a:p>
          <a:p>
            <a:pPr lvl="0"/>
            <a:r>
              <a:rPr lang="en-GB" sz="1500" dirty="0"/>
              <a:t>And last but not least - did you know that </a:t>
            </a:r>
            <a:r>
              <a:rPr lang="en-GB" sz="1500" b="1" i="1" dirty="0"/>
              <a:t>Walt Disney World </a:t>
            </a:r>
            <a:r>
              <a:rPr lang="en-GB" sz="1500" b="1" dirty="0"/>
              <a:t>Resort in Florida </a:t>
            </a:r>
            <a:r>
              <a:rPr lang="en-GB" sz="1500" dirty="0"/>
              <a:t>is the same size as greater Manchester and actually covers 47 square miles? So you can see it is ESSENTIAL that customers take the time to </a:t>
            </a:r>
            <a:r>
              <a:rPr lang="en-GB" sz="1500" b="1" dirty="0"/>
              <a:t>plan their itinerary </a:t>
            </a:r>
            <a:r>
              <a:rPr lang="en-GB" sz="1500" dirty="0"/>
              <a:t>and it’s up to you as their travel agent to ensure they make the most and have the BEST TIME OF THEIR LIVES …</a:t>
            </a:r>
            <a:endParaRPr lang="en-GB" sz="1600" dirty="0"/>
          </a:p>
        </p:txBody>
      </p:sp>
      <p:sp>
        <p:nvSpPr>
          <p:cNvPr id="18" name="Rectangle 17"/>
          <p:cNvSpPr/>
          <p:nvPr/>
        </p:nvSpPr>
        <p:spPr>
          <a:xfrm>
            <a:off x="368831" y="6012172"/>
            <a:ext cx="7361587" cy="646331"/>
          </a:xfrm>
          <a:prstGeom prst="rect">
            <a:avLst/>
          </a:prstGeom>
        </p:spPr>
        <p:txBody>
          <a:bodyPr wrap="square">
            <a:spAutoFit/>
          </a:bodyPr>
          <a:lstStyle/>
          <a:p>
            <a:r>
              <a:rPr lang="en-US" sz="3600" b="1" dirty="0">
                <a:solidFill>
                  <a:schemeClr val="bg1"/>
                </a:solidFill>
              </a:rPr>
              <a:t>LET’S GET #ATTRACTIONPACKED</a:t>
            </a:r>
          </a:p>
        </p:txBody>
      </p:sp>
      <p:pic>
        <p:nvPicPr>
          <p:cNvPr id="33" name="Picture 32">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33365" y="6193897"/>
            <a:ext cx="304800" cy="304800"/>
          </a:xfrm>
          <a:prstGeom prst="rect">
            <a:avLst/>
          </a:prstGeom>
        </p:spPr>
      </p:pic>
      <p:pic>
        <p:nvPicPr>
          <p:cNvPr id="34" name="Picture 33">
            <a:hlinkClick r:id="rId6"/>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69301" y="6213733"/>
            <a:ext cx="304800" cy="304800"/>
          </a:xfrm>
          <a:prstGeom prst="rect">
            <a:avLst/>
          </a:prstGeom>
        </p:spPr>
      </p:pic>
      <p:pic>
        <p:nvPicPr>
          <p:cNvPr id="35" name="Picture 34">
            <a:hlinkClick r:id="rId8"/>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037136" y="6213733"/>
            <a:ext cx="304800" cy="304800"/>
          </a:xfrm>
          <a:prstGeom prst="rect">
            <a:avLst/>
          </a:prstGeom>
        </p:spPr>
      </p:pic>
      <p:pic>
        <p:nvPicPr>
          <p:cNvPr id="36" name="Picture 35">
            <a:hlinkClick r:id="rId10"/>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483705" y="6220059"/>
            <a:ext cx="304800" cy="304800"/>
          </a:xfrm>
          <a:prstGeom prst="rect">
            <a:avLst/>
          </a:prstGeom>
        </p:spPr>
      </p:pic>
      <p:pic>
        <p:nvPicPr>
          <p:cNvPr id="37" name="Picture 36">
            <a:hlinkClick r:id="rId12"/>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882946" y="6219490"/>
            <a:ext cx="304800" cy="304800"/>
          </a:xfrm>
          <a:prstGeom prst="rect">
            <a:avLst/>
          </a:prstGeom>
        </p:spPr>
      </p:pic>
      <p:pic>
        <p:nvPicPr>
          <p:cNvPr id="38" name="Picture 37">
            <a:hlinkClick r:id="rId14"/>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1324717" y="6213733"/>
            <a:ext cx="304800" cy="304800"/>
          </a:xfrm>
          <a:prstGeom prst="rect">
            <a:avLst/>
          </a:prstGeom>
        </p:spPr>
      </p:pic>
      <p:pic>
        <p:nvPicPr>
          <p:cNvPr id="30" name="Picture 29"/>
          <p:cNvPicPr>
            <a:picLocks noChangeAspect="1"/>
          </p:cNvPicPr>
          <p:nvPr/>
        </p:nvPicPr>
        <p:blipFill>
          <a:blip r:embed="rId16"/>
          <a:stretch>
            <a:fillRect/>
          </a:stretch>
        </p:blipFill>
        <p:spPr>
          <a:xfrm>
            <a:off x="883325" y="1493778"/>
            <a:ext cx="525531" cy="491257"/>
          </a:xfrm>
          <a:prstGeom prst="rect">
            <a:avLst/>
          </a:prstGeom>
        </p:spPr>
      </p:pic>
      <p:pic>
        <p:nvPicPr>
          <p:cNvPr id="40" name="Picture 39"/>
          <p:cNvPicPr>
            <a:picLocks noChangeAspect="1"/>
          </p:cNvPicPr>
          <p:nvPr/>
        </p:nvPicPr>
        <p:blipFill>
          <a:blip r:embed="rId16"/>
          <a:stretch>
            <a:fillRect/>
          </a:stretch>
        </p:blipFill>
        <p:spPr>
          <a:xfrm>
            <a:off x="883324" y="2377770"/>
            <a:ext cx="525531" cy="491257"/>
          </a:xfrm>
          <a:prstGeom prst="rect">
            <a:avLst/>
          </a:prstGeom>
        </p:spPr>
      </p:pic>
      <p:pic>
        <p:nvPicPr>
          <p:cNvPr id="41" name="Picture 40"/>
          <p:cNvPicPr>
            <a:picLocks noChangeAspect="1"/>
          </p:cNvPicPr>
          <p:nvPr/>
        </p:nvPicPr>
        <p:blipFill>
          <a:blip r:embed="rId16"/>
          <a:stretch>
            <a:fillRect/>
          </a:stretch>
        </p:blipFill>
        <p:spPr>
          <a:xfrm>
            <a:off x="877270" y="3236601"/>
            <a:ext cx="525531" cy="491257"/>
          </a:xfrm>
          <a:prstGeom prst="rect">
            <a:avLst/>
          </a:prstGeom>
        </p:spPr>
      </p:pic>
      <p:pic>
        <p:nvPicPr>
          <p:cNvPr id="42" name="Picture 41"/>
          <p:cNvPicPr>
            <a:picLocks noChangeAspect="1"/>
          </p:cNvPicPr>
          <p:nvPr/>
        </p:nvPicPr>
        <p:blipFill>
          <a:blip r:embed="rId16"/>
          <a:stretch>
            <a:fillRect/>
          </a:stretch>
        </p:blipFill>
        <p:spPr>
          <a:xfrm>
            <a:off x="883325" y="4115445"/>
            <a:ext cx="525531" cy="491257"/>
          </a:xfrm>
          <a:prstGeom prst="rect">
            <a:avLst/>
          </a:prstGeom>
        </p:spPr>
      </p:pic>
      <p:pic>
        <p:nvPicPr>
          <p:cNvPr id="43" name="Picture 42"/>
          <p:cNvPicPr>
            <a:picLocks noChangeAspect="1"/>
          </p:cNvPicPr>
          <p:nvPr/>
        </p:nvPicPr>
        <p:blipFill>
          <a:blip r:embed="rId16"/>
          <a:stretch>
            <a:fillRect/>
          </a:stretch>
        </p:blipFill>
        <p:spPr>
          <a:xfrm>
            <a:off x="877269" y="5066578"/>
            <a:ext cx="525531" cy="491257"/>
          </a:xfrm>
          <a:prstGeom prst="rect">
            <a:avLst/>
          </a:prstGeom>
        </p:spPr>
      </p:pic>
      <p:sp>
        <p:nvSpPr>
          <p:cNvPr id="44" name="Parallelogram 43"/>
          <p:cNvSpPr/>
          <p:nvPr/>
        </p:nvSpPr>
        <p:spPr>
          <a:xfrm rot="4645213">
            <a:off x="10581585" y="-505941"/>
            <a:ext cx="1899727" cy="2133061"/>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Picture 44"/>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0809834" y="72428"/>
            <a:ext cx="845369" cy="1032167"/>
          </a:xfrm>
          <a:prstGeom prst="rect">
            <a:avLst/>
          </a:prstGeom>
        </p:spPr>
      </p:pic>
      <p:sp>
        <p:nvSpPr>
          <p:cNvPr id="46" name="Rectangle 45"/>
          <p:cNvSpPr/>
          <p:nvPr/>
        </p:nvSpPr>
        <p:spPr>
          <a:xfrm>
            <a:off x="0" y="1177268"/>
            <a:ext cx="12227396" cy="81164"/>
          </a:xfrm>
          <a:prstGeom prst="rect">
            <a:avLst/>
          </a:prstGeom>
          <a:solidFill>
            <a:srgbClr val="B8D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3E3E"/>
              </a:solidFill>
            </a:endParaRPr>
          </a:p>
        </p:txBody>
      </p:sp>
    </p:spTree>
    <p:extLst>
      <p:ext uri="{BB962C8B-B14F-4D97-AF65-F5344CB8AC3E}">
        <p14:creationId xmlns:p14="http://schemas.microsoft.com/office/powerpoint/2010/main" val="1995683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76A40E-A6EF-C040-BBCE-DDA40214F523}"/>
              </a:ext>
            </a:extLst>
          </p:cNvPr>
          <p:cNvPicPr>
            <a:picLocks noChangeAspect="1"/>
          </p:cNvPicPr>
          <p:nvPr/>
        </p:nvPicPr>
        <p:blipFill>
          <a:blip r:embed="rId3"/>
          <a:stretch>
            <a:fillRect/>
          </a:stretch>
        </p:blipFill>
        <p:spPr>
          <a:xfrm>
            <a:off x="-2" y="-5716"/>
            <a:ext cx="12314421" cy="6251222"/>
          </a:xfrm>
          <a:prstGeom prst="rect">
            <a:avLst/>
          </a:prstGeom>
        </p:spPr>
      </p:pic>
      <p:sp>
        <p:nvSpPr>
          <p:cNvPr id="12" name="Rectangle 11"/>
          <p:cNvSpPr/>
          <p:nvPr/>
        </p:nvSpPr>
        <p:spPr>
          <a:xfrm>
            <a:off x="0" y="6209414"/>
            <a:ext cx="12192000" cy="648586"/>
          </a:xfrm>
          <a:prstGeom prst="rect">
            <a:avLst/>
          </a:prstGeom>
          <a:solidFill>
            <a:srgbClr val="815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06476" y="6245506"/>
            <a:ext cx="11857703" cy="600164"/>
          </a:xfrm>
          <a:prstGeom prst="rect">
            <a:avLst/>
          </a:prstGeom>
          <a:noFill/>
        </p:spPr>
        <p:txBody>
          <a:bodyPr wrap="square" rtlCol="0">
            <a:spAutoFit/>
          </a:bodyPr>
          <a:lstStyle/>
          <a:p>
            <a:r>
              <a:rPr lang="en-GB" sz="1100" dirty="0">
                <a:solidFill>
                  <a:schemeClr val="bg1"/>
                </a:solidFill>
              </a:rPr>
              <a:t>With so much to see and do choosing the correct theme park ticket options can be a minefield – particularly for customers who have never been before.  In the following guide we will aim to unravel the mystery of each ticket and hopefully help you offer the best choices to your customers.  Never forget our packaged options if customers really want to experience it all and get the best value for money their pounds can buy.  It may seem a costly sum at first but broken down to a cost per day over 14 days to visit the very best theme parks in the world, it’s unbeatable value for money – take it from the  experts!</a:t>
            </a:r>
            <a:endParaRPr lang="en-US" sz="1100" dirty="0">
              <a:solidFill>
                <a:schemeClr val="bg1"/>
              </a:solidFill>
            </a:endParaRPr>
          </a:p>
        </p:txBody>
      </p:sp>
    </p:spTree>
    <p:extLst>
      <p:ext uri="{BB962C8B-B14F-4D97-AF65-F5344CB8AC3E}">
        <p14:creationId xmlns:p14="http://schemas.microsoft.com/office/powerpoint/2010/main" val="67325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6" y="0"/>
            <a:ext cx="12208151" cy="7133208"/>
          </a:xfrm>
          <a:prstGeom prst="rect">
            <a:avLst/>
          </a:prstGeom>
        </p:spPr>
      </p:pic>
      <p:sp>
        <p:nvSpPr>
          <p:cNvPr id="10" name="TextBox 9"/>
          <p:cNvSpPr txBox="1"/>
          <p:nvPr/>
        </p:nvSpPr>
        <p:spPr>
          <a:xfrm>
            <a:off x="4332479" y="1266413"/>
            <a:ext cx="5430071" cy="2554545"/>
          </a:xfrm>
          <a:prstGeom prst="rect">
            <a:avLst/>
          </a:prstGeom>
          <a:noFill/>
        </p:spPr>
        <p:txBody>
          <a:bodyPr wrap="square" rtlCol="0">
            <a:spAutoFit/>
          </a:bodyPr>
          <a:lstStyle/>
          <a:p>
            <a:endParaRPr lang="en-US" sz="1600" b="1" dirty="0">
              <a:solidFill>
                <a:srgbClr val="81509B"/>
              </a:solidFill>
            </a:endParaRPr>
          </a:p>
          <a:p>
            <a:r>
              <a:rPr lang="en-US" sz="2400" b="1" i="1" dirty="0">
                <a:solidFill>
                  <a:srgbClr val="81509B"/>
                </a:solidFill>
              </a:rPr>
              <a:t>WALT DISNEY WORLD </a:t>
            </a:r>
            <a:r>
              <a:rPr lang="en-US" sz="2400" b="1" dirty="0">
                <a:solidFill>
                  <a:srgbClr val="81509B"/>
                </a:solidFill>
              </a:rPr>
              <a:t>RESORT IN FLORIDA MAPS</a:t>
            </a:r>
            <a:endParaRPr lang="en-US" sz="800" b="1" dirty="0">
              <a:solidFill>
                <a:srgbClr val="81509B"/>
              </a:solidFill>
            </a:endParaRPr>
          </a:p>
          <a:p>
            <a:r>
              <a:rPr lang="en-US" sz="2400" b="1" dirty="0">
                <a:solidFill>
                  <a:srgbClr val="3E3E3E"/>
                </a:solidFill>
                <a:hlinkClick r:id="rId4"/>
              </a:rPr>
              <a:t>Epcot</a:t>
            </a:r>
            <a:endParaRPr lang="en-US" sz="2400" b="1" dirty="0">
              <a:solidFill>
                <a:srgbClr val="3E3E3E"/>
              </a:solidFill>
            </a:endParaRPr>
          </a:p>
          <a:p>
            <a:r>
              <a:rPr lang="en-US" sz="2400" b="1" dirty="0">
                <a:solidFill>
                  <a:srgbClr val="3E3E3E"/>
                </a:solidFill>
                <a:hlinkClick r:id="rId5"/>
              </a:rPr>
              <a:t>Magic Kingdom Park</a:t>
            </a:r>
            <a:endParaRPr lang="en-US" sz="2400" b="1" dirty="0">
              <a:solidFill>
                <a:srgbClr val="3E3E3E"/>
              </a:solidFill>
              <a:hlinkClick r:id="rId4"/>
            </a:endParaRPr>
          </a:p>
          <a:p>
            <a:r>
              <a:rPr lang="en-US" sz="2400" b="1" dirty="0">
                <a:solidFill>
                  <a:srgbClr val="3E3E3E"/>
                </a:solidFill>
                <a:hlinkClick r:id="rId6"/>
              </a:rPr>
              <a:t>Disney's Animal Kingdom</a:t>
            </a:r>
            <a:endParaRPr lang="en-US" sz="2400" b="1" dirty="0">
              <a:solidFill>
                <a:srgbClr val="3E3E3E"/>
              </a:solidFill>
              <a:hlinkClick r:id="rId4"/>
            </a:endParaRPr>
          </a:p>
          <a:p>
            <a:r>
              <a:rPr lang="en-US" sz="2400" b="1" dirty="0">
                <a:solidFill>
                  <a:srgbClr val="3E3E3E"/>
                </a:solidFill>
                <a:hlinkClick r:id="rId7"/>
              </a:rPr>
              <a:t>Disney's Hollywood Studios</a:t>
            </a:r>
            <a:endParaRPr lang="en-US" sz="1200" b="1" dirty="0">
              <a:solidFill>
                <a:srgbClr val="3E3E3E"/>
              </a:solidFill>
            </a:endParaRPr>
          </a:p>
        </p:txBody>
      </p:sp>
      <p:sp>
        <p:nvSpPr>
          <p:cNvPr id="24" name="Rectangle 23"/>
          <p:cNvSpPr/>
          <p:nvPr/>
        </p:nvSpPr>
        <p:spPr>
          <a:xfrm>
            <a:off x="0" y="6312309"/>
            <a:ext cx="12227396" cy="545691"/>
          </a:xfrm>
          <a:prstGeom prst="rect">
            <a:avLst/>
          </a:prstGeom>
          <a:solidFill>
            <a:srgbClr val="815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36134" y="1415803"/>
            <a:ext cx="3478909" cy="2334508"/>
          </a:xfrm>
          <a:prstGeom prst="rect">
            <a:avLst/>
          </a:prstGeom>
        </p:spPr>
      </p:pic>
      <p:sp>
        <p:nvSpPr>
          <p:cNvPr id="19" name="TextBox 18"/>
          <p:cNvSpPr txBox="1"/>
          <p:nvPr/>
        </p:nvSpPr>
        <p:spPr>
          <a:xfrm>
            <a:off x="4332478" y="3769057"/>
            <a:ext cx="5430071" cy="2554545"/>
          </a:xfrm>
          <a:prstGeom prst="rect">
            <a:avLst/>
          </a:prstGeom>
          <a:noFill/>
        </p:spPr>
        <p:txBody>
          <a:bodyPr wrap="square" rtlCol="0">
            <a:spAutoFit/>
          </a:bodyPr>
          <a:lstStyle/>
          <a:p>
            <a:endParaRPr lang="en-US" sz="1600" b="1" dirty="0"/>
          </a:p>
          <a:p>
            <a:r>
              <a:rPr lang="en-US" sz="2400" b="1" dirty="0">
                <a:solidFill>
                  <a:srgbClr val="81509B"/>
                </a:solidFill>
              </a:rPr>
              <a:t>UNIVERSAL ORLANDO RESORT™</a:t>
            </a:r>
          </a:p>
          <a:p>
            <a:r>
              <a:rPr lang="en-US" sz="2400" b="1" dirty="0">
                <a:solidFill>
                  <a:srgbClr val="81509B"/>
                </a:solidFill>
              </a:rPr>
              <a:t>MAPS</a:t>
            </a:r>
            <a:endParaRPr lang="en-US" sz="800" b="1" dirty="0">
              <a:solidFill>
                <a:srgbClr val="81509B"/>
              </a:solidFill>
            </a:endParaRPr>
          </a:p>
          <a:p>
            <a:r>
              <a:rPr lang="en-US" sz="2400" b="1" dirty="0">
                <a:solidFill>
                  <a:srgbClr val="B8D431"/>
                </a:solidFill>
                <a:hlinkClick r:id="rId9"/>
              </a:rPr>
              <a:t>Universal Studios Florida</a:t>
            </a:r>
            <a:r>
              <a:rPr lang="en-US" sz="2400" b="1" dirty="0">
                <a:solidFill>
                  <a:srgbClr val="B8D431"/>
                </a:solidFill>
              </a:rPr>
              <a:t>™</a:t>
            </a:r>
          </a:p>
          <a:p>
            <a:r>
              <a:rPr lang="en-US" sz="2400" b="1" dirty="0">
                <a:solidFill>
                  <a:srgbClr val="B8D431"/>
                </a:solidFill>
                <a:hlinkClick r:id="rId10"/>
              </a:rPr>
              <a:t>Universal's Islands of Adventure</a:t>
            </a:r>
            <a:r>
              <a:rPr lang="en-US" sz="2400" b="1" dirty="0">
                <a:solidFill>
                  <a:srgbClr val="B8D431"/>
                </a:solidFill>
              </a:rPr>
              <a:t>™</a:t>
            </a:r>
          </a:p>
          <a:p>
            <a:r>
              <a:rPr lang="en-US" sz="2400" b="1" dirty="0">
                <a:solidFill>
                  <a:srgbClr val="B8D431"/>
                </a:solidFill>
                <a:hlinkClick r:id="rId11"/>
              </a:rPr>
              <a:t>Universal's Volcano Bay</a:t>
            </a:r>
            <a:r>
              <a:rPr lang="en-US" sz="2400" b="1" dirty="0">
                <a:solidFill>
                  <a:srgbClr val="B8D431"/>
                </a:solidFill>
              </a:rPr>
              <a:t>™</a:t>
            </a:r>
          </a:p>
          <a:p>
            <a:endParaRPr lang="en-US" sz="2400" b="1" dirty="0">
              <a:solidFill>
                <a:srgbClr val="B8D431"/>
              </a:solidFill>
            </a:endParaRPr>
          </a:p>
        </p:txBody>
      </p:sp>
      <p:pic>
        <p:nvPicPr>
          <p:cNvPr id="23" name="Picture 22"/>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36134" y="3775414"/>
            <a:ext cx="3478909" cy="1674139"/>
          </a:xfrm>
          <a:prstGeom prst="rect">
            <a:avLst/>
          </a:prstGeom>
        </p:spPr>
      </p:pic>
      <p:sp>
        <p:nvSpPr>
          <p:cNvPr id="18" name="Parallelogram 17"/>
          <p:cNvSpPr/>
          <p:nvPr/>
        </p:nvSpPr>
        <p:spPr>
          <a:xfrm rot="4645213">
            <a:off x="10581585" y="-505941"/>
            <a:ext cx="1899727" cy="2133061"/>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809834" y="72428"/>
            <a:ext cx="845369" cy="1032167"/>
          </a:xfrm>
          <a:prstGeom prst="rect">
            <a:avLst/>
          </a:prstGeom>
        </p:spPr>
      </p:pic>
      <p:sp>
        <p:nvSpPr>
          <p:cNvPr id="25" name="Rectangle 24"/>
          <p:cNvSpPr/>
          <p:nvPr/>
        </p:nvSpPr>
        <p:spPr>
          <a:xfrm>
            <a:off x="0" y="1177268"/>
            <a:ext cx="12227396" cy="81164"/>
          </a:xfrm>
          <a:prstGeom prst="rect">
            <a:avLst/>
          </a:prstGeom>
          <a:solidFill>
            <a:srgbClr val="B8D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3E3E"/>
              </a:solidFill>
            </a:endParaRPr>
          </a:p>
        </p:txBody>
      </p:sp>
      <p:pic>
        <p:nvPicPr>
          <p:cNvPr id="7" name="Picture 6">
            <a:hlinkClick r:id="rId4"/>
          </p:cNvPr>
          <p:cNvPicPr>
            <a:picLocks noChangeAspect="1"/>
          </p:cNvPicPr>
          <p:nvPr/>
        </p:nvPicPr>
        <p:blipFill>
          <a:blip r:embed="rId14"/>
          <a:stretch>
            <a:fillRect/>
          </a:stretch>
        </p:blipFill>
        <p:spPr>
          <a:xfrm>
            <a:off x="5229623" y="2291408"/>
            <a:ext cx="381000" cy="371475"/>
          </a:xfrm>
          <a:prstGeom prst="rect">
            <a:avLst/>
          </a:prstGeom>
        </p:spPr>
      </p:pic>
      <p:pic>
        <p:nvPicPr>
          <p:cNvPr id="26" name="Picture 25">
            <a:hlinkClick r:id="rId5"/>
          </p:cNvPr>
          <p:cNvPicPr>
            <a:picLocks noChangeAspect="1"/>
          </p:cNvPicPr>
          <p:nvPr/>
        </p:nvPicPr>
        <p:blipFill>
          <a:blip r:embed="rId14"/>
          <a:stretch>
            <a:fillRect/>
          </a:stretch>
        </p:blipFill>
        <p:spPr>
          <a:xfrm>
            <a:off x="7074147" y="2637652"/>
            <a:ext cx="381000" cy="371475"/>
          </a:xfrm>
          <a:prstGeom prst="rect">
            <a:avLst/>
          </a:prstGeom>
        </p:spPr>
      </p:pic>
      <p:pic>
        <p:nvPicPr>
          <p:cNvPr id="27" name="Picture 26">
            <a:hlinkClick r:id="rId6"/>
          </p:cNvPr>
          <p:cNvPicPr>
            <a:picLocks noChangeAspect="1"/>
          </p:cNvPicPr>
          <p:nvPr/>
        </p:nvPicPr>
        <p:blipFill>
          <a:blip r:embed="rId14"/>
          <a:stretch>
            <a:fillRect/>
          </a:stretch>
        </p:blipFill>
        <p:spPr>
          <a:xfrm>
            <a:off x="7690961" y="3009127"/>
            <a:ext cx="381000" cy="371475"/>
          </a:xfrm>
          <a:prstGeom prst="rect">
            <a:avLst/>
          </a:prstGeom>
        </p:spPr>
      </p:pic>
      <p:pic>
        <p:nvPicPr>
          <p:cNvPr id="28" name="Picture 27">
            <a:hlinkClick r:id="rId7"/>
          </p:cNvPr>
          <p:cNvPicPr>
            <a:picLocks noChangeAspect="1"/>
          </p:cNvPicPr>
          <p:nvPr/>
        </p:nvPicPr>
        <p:blipFill>
          <a:blip r:embed="rId14"/>
          <a:stretch>
            <a:fillRect/>
          </a:stretch>
        </p:blipFill>
        <p:spPr>
          <a:xfrm>
            <a:off x="7977120" y="3388583"/>
            <a:ext cx="381000" cy="371475"/>
          </a:xfrm>
          <a:prstGeom prst="rect">
            <a:avLst/>
          </a:prstGeom>
        </p:spPr>
      </p:pic>
      <p:pic>
        <p:nvPicPr>
          <p:cNvPr id="29" name="Picture 28">
            <a:hlinkClick r:id="rId9"/>
          </p:cNvPr>
          <p:cNvPicPr>
            <a:picLocks noChangeAspect="1"/>
          </p:cNvPicPr>
          <p:nvPr/>
        </p:nvPicPr>
        <p:blipFill>
          <a:blip r:embed="rId14"/>
          <a:stretch>
            <a:fillRect/>
          </a:stretch>
        </p:blipFill>
        <p:spPr>
          <a:xfrm>
            <a:off x="7831010" y="4810433"/>
            <a:ext cx="381000" cy="371475"/>
          </a:xfrm>
          <a:prstGeom prst="rect">
            <a:avLst/>
          </a:prstGeom>
        </p:spPr>
      </p:pic>
      <p:pic>
        <p:nvPicPr>
          <p:cNvPr id="30" name="Picture 29">
            <a:hlinkClick r:id="rId10"/>
          </p:cNvPr>
          <p:cNvPicPr>
            <a:picLocks noChangeAspect="1"/>
          </p:cNvPicPr>
          <p:nvPr/>
        </p:nvPicPr>
        <p:blipFill>
          <a:blip r:embed="rId14"/>
          <a:stretch>
            <a:fillRect/>
          </a:stretch>
        </p:blipFill>
        <p:spPr>
          <a:xfrm>
            <a:off x="8755192" y="5174014"/>
            <a:ext cx="381000" cy="371475"/>
          </a:xfrm>
          <a:prstGeom prst="rect">
            <a:avLst/>
          </a:prstGeom>
        </p:spPr>
      </p:pic>
      <p:pic>
        <p:nvPicPr>
          <p:cNvPr id="17" name="Picture 16">
            <a:hlinkClick r:id="rId11"/>
          </p:cNvPr>
          <p:cNvPicPr>
            <a:picLocks noChangeAspect="1"/>
          </p:cNvPicPr>
          <p:nvPr/>
        </p:nvPicPr>
        <p:blipFill>
          <a:blip r:embed="rId14"/>
          <a:stretch>
            <a:fillRect/>
          </a:stretch>
        </p:blipFill>
        <p:spPr>
          <a:xfrm>
            <a:off x="7673543" y="5582105"/>
            <a:ext cx="381000" cy="371475"/>
          </a:xfrm>
          <a:prstGeom prst="rect">
            <a:avLst/>
          </a:prstGeom>
        </p:spPr>
      </p:pic>
      <p:sp>
        <p:nvSpPr>
          <p:cNvPr id="2" name="Rectangle 1">
            <a:extLst>
              <a:ext uri="{FF2B5EF4-FFF2-40B4-BE49-F238E27FC236}">
                <a16:creationId xmlns:a16="http://schemas.microsoft.com/office/drawing/2014/main" id="{DEA49AED-4B0A-4A4B-8565-28E75FB1BFB2}"/>
              </a:ext>
            </a:extLst>
          </p:cNvPr>
          <p:cNvSpPr/>
          <p:nvPr/>
        </p:nvSpPr>
        <p:spPr>
          <a:xfrm>
            <a:off x="381667" y="5395489"/>
            <a:ext cx="3642981" cy="907941"/>
          </a:xfrm>
          <a:prstGeom prst="rect">
            <a:avLst/>
          </a:prstGeom>
        </p:spPr>
        <p:txBody>
          <a:bodyPr wrap="square">
            <a:spAutoFit/>
          </a:bodyPr>
          <a:lstStyle/>
          <a:p>
            <a:r>
              <a:rPr lang="en-GB" sz="530" dirty="0">
                <a:solidFill>
                  <a:srgbClr val="000000"/>
                </a:solidFill>
                <a:latin typeface="Helvetica" pitchFamily="2" charset="0"/>
              </a:rPr>
              <a:t>HARRY POTTER characters, names and related indicia are © &amp; Warner Bros. Entertainment Inc. Harry Potter Publishing Rights © JKR. (s19)</a:t>
            </a:r>
          </a:p>
          <a:p>
            <a:br>
              <a:rPr lang="en-GB" sz="530" dirty="0">
                <a:solidFill>
                  <a:srgbClr val="000000"/>
                </a:solidFill>
                <a:latin typeface="Helvetica" pitchFamily="2" charset="0"/>
              </a:rPr>
            </a:br>
            <a:endParaRPr lang="en-GB" sz="530" dirty="0">
              <a:solidFill>
                <a:srgbClr val="000000"/>
              </a:solidFill>
              <a:latin typeface="Helvetica" pitchFamily="2" charset="0"/>
            </a:endParaRPr>
          </a:p>
          <a:p>
            <a:r>
              <a:rPr lang="en-GB" sz="530" dirty="0">
                <a:solidFill>
                  <a:srgbClr val="000000"/>
                </a:solidFill>
                <a:latin typeface="Helvetica" pitchFamily="2" charset="0"/>
              </a:rPr>
              <a:t>© 2019 UCF Hotel Venture V. UNIVERSAL &amp; © Universal Studios. ENDLESS SUMMER registered trademarks, Bruce Brown Films, LLC. All rights reserved. Aventura Hotel &amp; © 2019 UCF Hotel Venture IV. All rights reserved. Cabana Bay Beach Resort &amp; © 2019 UCF Hotel Venture II. All rights reserved. Sapphire Falls Resort &amp; © 2019 UCF Hotel Venture III. All Rights Reserved. Portofino Bay Hotel and Royal Pacific Resort &amp; © 2019 UCF Hotel Venture. All rights reserved. Hard Rock Hotel ® Hard Rock Cafe International (USA), Inc. Royal Pacific Resort &amp; © 2019 UCF Hotel Venture. All rights reserved.</a:t>
            </a:r>
            <a:endParaRPr lang="en-GB" sz="530" dirty="0">
              <a:solidFill>
                <a:srgbClr val="000000"/>
              </a:solidFill>
              <a:effectLst/>
              <a:latin typeface="Helvetica" pitchFamily="2" charset="0"/>
            </a:endParaRPr>
          </a:p>
        </p:txBody>
      </p:sp>
    </p:spTree>
    <p:extLst>
      <p:ext uri="{BB962C8B-B14F-4D97-AF65-F5344CB8AC3E}">
        <p14:creationId xmlns:p14="http://schemas.microsoft.com/office/powerpoint/2010/main" val="1444467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
            <a:ext cx="12192956" cy="7124330"/>
          </a:xfrm>
          <a:prstGeom prst="rect">
            <a:avLst/>
          </a:prstGeom>
        </p:spPr>
      </p:pic>
      <p:sp>
        <p:nvSpPr>
          <p:cNvPr id="10" name="TextBox 9"/>
          <p:cNvSpPr txBox="1"/>
          <p:nvPr/>
        </p:nvSpPr>
        <p:spPr>
          <a:xfrm>
            <a:off x="3872191" y="1365080"/>
            <a:ext cx="7285248" cy="4508927"/>
          </a:xfrm>
          <a:prstGeom prst="rect">
            <a:avLst/>
          </a:prstGeom>
          <a:noFill/>
        </p:spPr>
        <p:txBody>
          <a:bodyPr wrap="square" rtlCol="0">
            <a:spAutoFit/>
          </a:bodyPr>
          <a:lstStyle/>
          <a:p>
            <a:endParaRPr lang="en-US" sz="1600" b="1" dirty="0">
              <a:solidFill>
                <a:srgbClr val="3E3E3E"/>
              </a:solidFill>
            </a:endParaRPr>
          </a:p>
          <a:p>
            <a:r>
              <a:rPr lang="en-GB" sz="2400" b="1" dirty="0">
                <a:solidFill>
                  <a:srgbClr val="3E3E3E"/>
                </a:solidFill>
              </a:rPr>
              <a:t>WALT DISNEY WORLD RESORT 14 DAY ULTIMATE TICKET</a:t>
            </a:r>
            <a:endParaRPr lang="en-US" sz="800" b="1" dirty="0">
              <a:solidFill>
                <a:srgbClr val="3E3E3E"/>
              </a:solidFill>
            </a:endParaRPr>
          </a:p>
          <a:p>
            <a:endParaRPr lang="en-US" sz="800" b="1" dirty="0">
              <a:solidFill>
                <a:srgbClr val="3E3E3E"/>
              </a:solidFill>
            </a:endParaRPr>
          </a:p>
          <a:p>
            <a:endParaRPr lang="en-US" sz="800" b="1" dirty="0">
              <a:solidFill>
                <a:srgbClr val="3E3E3E"/>
              </a:solidFill>
            </a:endParaRPr>
          </a:p>
          <a:p>
            <a:endParaRPr lang="en-US" sz="1200" dirty="0">
              <a:solidFill>
                <a:srgbClr val="3E3E3E"/>
              </a:solidFill>
            </a:endParaRPr>
          </a:p>
          <a:p>
            <a:endParaRPr lang="en-US" sz="1300" dirty="0">
              <a:solidFill>
                <a:srgbClr val="3E3E3E"/>
              </a:solidFill>
            </a:endParaRPr>
          </a:p>
          <a:p>
            <a:endParaRPr lang="en-US" sz="1300" dirty="0">
              <a:solidFill>
                <a:srgbClr val="3E3E3E"/>
              </a:solidFill>
            </a:endParaRPr>
          </a:p>
          <a:p>
            <a:endParaRPr lang="en-GB" sz="1300" dirty="0">
              <a:solidFill>
                <a:srgbClr val="3E3E3E"/>
              </a:solidFill>
            </a:endParaRPr>
          </a:p>
          <a:p>
            <a:endParaRPr lang="en-GB" sz="1300" dirty="0">
              <a:solidFill>
                <a:srgbClr val="3E3E3E"/>
              </a:solidFill>
            </a:endParaRPr>
          </a:p>
          <a:p>
            <a:r>
              <a:rPr lang="en-GB" sz="1300" dirty="0">
                <a:solidFill>
                  <a:srgbClr val="3E3E3E"/>
                </a:solidFill>
              </a:rPr>
              <a:t>EVERYONE young and old wants to visit Disney!  This 14-day ticket offers unbeatable value for money and can only be purchased in the UK.  It allows you literally to come and go as little or as often as you please over a 14 consecutive day period.  You can enjoy 4 Disney theme parks (Magic Kingdom, Epcot, Disney’s Animal Kingdom and Disney’s Hollywood Studios) plus 2 water parks (Disney’s Blizzard Beach and Disney’s Typhoon Lagoon) plus other Disney attractions including ESPN Wide World of Sports Complex and a round of mini golf (a day) at any of the 3 golf courses situated within Walt Disney World Resort.  </a:t>
            </a:r>
          </a:p>
          <a:p>
            <a:endParaRPr lang="en-GB" sz="1300" dirty="0">
              <a:solidFill>
                <a:srgbClr val="3E3E3E"/>
              </a:solidFill>
            </a:endParaRPr>
          </a:p>
          <a:p>
            <a:r>
              <a:rPr lang="en-GB" sz="1300" dirty="0">
                <a:solidFill>
                  <a:srgbClr val="3E3E3E"/>
                </a:solidFill>
              </a:rPr>
              <a:t>Just remember your customers only need to use their 14 day ticket 4 times to get value for money – so you can see what an excellent value for money ticket this really is!  (The 14 day ticket currently works out at less than £28 per day/adult.  To buy a ticket on the gate is approximately $120 + tax – which equates to approximately £95 per day/adult).</a:t>
            </a:r>
          </a:p>
          <a:p>
            <a:endParaRPr lang="en-GB" sz="1300" dirty="0">
              <a:solidFill>
                <a:srgbClr val="3E3E3E"/>
              </a:solidFill>
            </a:endParaRPr>
          </a:p>
          <a:p>
            <a:r>
              <a:rPr lang="en-GB" sz="1100" dirty="0">
                <a:solidFill>
                  <a:srgbClr val="3E3E3E"/>
                </a:solidFill>
              </a:rPr>
              <a:t>*Guests staying on site at </a:t>
            </a:r>
            <a:r>
              <a:rPr lang="en-GB" sz="1100" i="1" dirty="0">
                <a:solidFill>
                  <a:srgbClr val="3E3E3E"/>
                </a:solidFill>
              </a:rPr>
              <a:t>Walt Disney World </a:t>
            </a:r>
            <a:r>
              <a:rPr lang="en-GB" sz="1100" dirty="0">
                <a:solidFill>
                  <a:srgbClr val="3E3E3E"/>
                </a:solidFill>
              </a:rPr>
              <a:t>Resort hotels will have access to this service 60 days prior to departure.</a:t>
            </a:r>
          </a:p>
        </p:txBody>
      </p:sp>
      <p:sp>
        <p:nvSpPr>
          <p:cNvPr id="24" name="Rectangle 23"/>
          <p:cNvSpPr/>
          <p:nvPr/>
        </p:nvSpPr>
        <p:spPr>
          <a:xfrm>
            <a:off x="0" y="6312309"/>
            <a:ext cx="12227396" cy="545691"/>
          </a:xfrm>
          <a:prstGeom prst="rect">
            <a:avLst/>
          </a:prstGeom>
          <a:solidFill>
            <a:srgbClr val="815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70978" y="2067366"/>
            <a:ext cx="7098538" cy="954107"/>
          </a:xfrm>
          <a:prstGeom prst="rect">
            <a:avLst/>
          </a:prstGeom>
        </p:spPr>
        <p:txBody>
          <a:bodyPr wrap="square" lIns="0">
            <a:spAutoFit/>
          </a:bodyPr>
          <a:lstStyle/>
          <a:p>
            <a:r>
              <a:rPr lang="en-US" sz="1400" b="1" dirty="0"/>
              <a:t>		</a:t>
            </a:r>
            <a:r>
              <a:rPr lang="en-US" sz="1400" b="1" dirty="0">
                <a:solidFill>
                  <a:srgbClr val="81509B"/>
                </a:solidFill>
              </a:rPr>
              <a:t>                      </a:t>
            </a:r>
            <a:r>
              <a:rPr lang="en-GB" sz="1400" b="1" dirty="0">
                <a:solidFill>
                  <a:srgbClr val="81509B"/>
                </a:solidFill>
              </a:rPr>
              <a:t>not only does it save you serious money on purchasing your tickets in resort but you can also take advantage of </a:t>
            </a:r>
            <a:r>
              <a:rPr lang="en-GB" sz="1400" b="1" dirty="0" err="1">
                <a:solidFill>
                  <a:srgbClr val="81509B"/>
                </a:solidFill>
              </a:rPr>
              <a:t>MyMagic</a:t>
            </a:r>
            <a:r>
              <a:rPr lang="en-GB" sz="1400" b="1" dirty="0">
                <a:solidFill>
                  <a:srgbClr val="81509B"/>
                </a:solidFill>
              </a:rPr>
              <a:t>+ and pre-book your fast passes for all your favourite rides 30 days prior to departure!*  You also benefit from FREE Memory Maker for all your Disney photos, worth $169 when you buy in resort!</a:t>
            </a:r>
            <a:endParaRPr lang="en-US" sz="1400" b="1" dirty="0">
              <a:solidFill>
                <a:srgbClr val="81509B"/>
              </a:solidFill>
            </a:endParaRPr>
          </a:p>
        </p:txBody>
      </p:sp>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70978" y="2096613"/>
            <a:ext cx="2628900" cy="246245"/>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3209" y="1360865"/>
            <a:ext cx="3166872" cy="4785360"/>
          </a:xfrm>
          <a:prstGeom prst="rect">
            <a:avLst/>
          </a:prstGeom>
        </p:spPr>
      </p:pic>
      <p:sp>
        <p:nvSpPr>
          <p:cNvPr id="13" name="TextBox 12"/>
          <p:cNvSpPr txBox="1"/>
          <p:nvPr/>
        </p:nvSpPr>
        <p:spPr>
          <a:xfrm>
            <a:off x="206476" y="6333426"/>
            <a:ext cx="11857703" cy="830997"/>
          </a:xfrm>
          <a:prstGeom prst="rect">
            <a:avLst/>
          </a:prstGeom>
          <a:noFill/>
        </p:spPr>
        <p:txBody>
          <a:bodyPr wrap="square" rtlCol="0">
            <a:spAutoFit/>
          </a:bodyPr>
          <a:lstStyle/>
          <a:p>
            <a:r>
              <a:rPr lang="en-GB" sz="1200" dirty="0">
                <a:solidFill>
                  <a:schemeClr val="bg1"/>
                </a:solidFill>
              </a:rPr>
              <a:t>FOR CUSTOMERS WHO WANT TO SEE AND DO IT ALL AT DISNEY, UNIVERSAL ORLANDO and SEAWORLD PARKS** - DON’T FORGET TO OFFER OUR BEST SELLING PACKAGE – </a:t>
            </a:r>
            <a:r>
              <a:rPr lang="en-GB" sz="1400" b="1" dirty="0">
                <a:solidFill>
                  <a:schemeClr val="bg1"/>
                </a:solidFill>
              </a:rPr>
              <a:t>THE ORIGINAL ONE </a:t>
            </a:r>
            <a:r>
              <a:rPr lang="en-GB" sz="1200" dirty="0">
                <a:solidFill>
                  <a:schemeClr val="bg1"/>
                </a:solidFill>
              </a:rPr>
              <a:t>– FOR EVEN BETTER VALUE FOR MONEY THAN BUYING TICKETS INDIVIDUALLY!  </a:t>
            </a:r>
            <a:r>
              <a:rPr lang="en-GB" sz="1000" dirty="0">
                <a:solidFill>
                  <a:schemeClr val="bg1"/>
                </a:solidFill>
              </a:rPr>
              <a:t>(**Excludes Discovery Cove). </a:t>
            </a:r>
            <a:r>
              <a:rPr lang="en-GB" sz="800" dirty="0">
                <a:solidFill>
                  <a:schemeClr val="bg1"/>
                </a:solidFill>
              </a:rPr>
              <a:t>All savings messages in this guide are based on gate rates as at 1 September 2016 and an exchange rate of 1.35).</a:t>
            </a:r>
            <a:endParaRPr lang="en-US" sz="800" dirty="0">
              <a:solidFill>
                <a:schemeClr val="bg1"/>
              </a:solidFill>
            </a:endParaRPr>
          </a:p>
          <a:p>
            <a:endParaRPr lang="en-GB" sz="1000" dirty="0">
              <a:solidFill>
                <a:schemeClr val="bg1"/>
              </a:solidFill>
            </a:endParaRPr>
          </a:p>
          <a:p>
            <a:endParaRPr lang="en-US" sz="1000" dirty="0">
              <a:solidFill>
                <a:schemeClr val="bg1"/>
              </a:solidFill>
            </a:endParaRPr>
          </a:p>
        </p:txBody>
      </p:sp>
      <p:sp>
        <p:nvSpPr>
          <p:cNvPr id="3" name="Rectangle 2"/>
          <p:cNvSpPr/>
          <p:nvPr/>
        </p:nvSpPr>
        <p:spPr>
          <a:xfrm>
            <a:off x="-11700" y="6121888"/>
            <a:ext cx="1154723" cy="200055"/>
          </a:xfrm>
          <a:prstGeom prst="rect">
            <a:avLst/>
          </a:prstGeom>
        </p:spPr>
        <p:txBody>
          <a:bodyPr wrap="square">
            <a:spAutoFit/>
          </a:bodyPr>
          <a:lstStyle/>
          <a:p>
            <a:r>
              <a:rPr lang="en-GB" sz="700" dirty="0"/>
              <a:t>©Disney</a:t>
            </a:r>
          </a:p>
        </p:txBody>
      </p:sp>
      <p:sp>
        <p:nvSpPr>
          <p:cNvPr id="11" name="Parallelogram 10"/>
          <p:cNvSpPr/>
          <p:nvPr/>
        </p:nvSpPr>
        <p:spPr>
          <a:xfrm rot="4645213">
            <a:off x="10581585" y="-505941"/>
            <a:ext cx="1899727" cy="2133061"/>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09834" y="72428"/>
            <a:ext cx="845369" cy="1032167"/>
          </a:xfrm>
          <a:prstGeom prst="rect">
            <a:avLst/>
          </a:prstGeom>
        </p:spPr>
      </p:pic>
      <p:sp>
        <p:nvSpPr>
          <p:cNvPr id="14" name="Rectangle 13"/>
          <p:cNvSpPr/>
          <p:nvPr/>
        </p:nvSpPr>
        <p:spPr>
          <a:xfrm>
            <a:off x="0" y="1177268"/>
            <a:ext cx="12227396" cy="81164"/>
          </a:xfrm>
          <a:prstGeom prst="rect">
            <a:avLst/>
          </a:prstGeom>
          <a:solidFill>
            <a:srgbClr val="B8D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3E3E"/>
              </a:solidFill>
            </a:endParaRPr>
          </a:p>
        </p:txBody>
      </p:sp>
    </p:spTree>
    <p:extLst>
      <p:ext uri="{BB962C8B-B14F-4D97-AF65-F5344CB8AC3E}">
        <p14:creationId xmlns:p14="http://schemas.microsoft.com/office/powerpoint/2010/main" val="3024408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6" y="0"/>
            <a:ext cx="12192956" cy="7124330"/>
          </a:xfrm>
          <a:prstGeom prst="rect">
            <a:avLst/>
          </a:prstGeom>
        </p:spPr>
      </p:pic>
      <p:sp>
        <p:nvSpPr>
          <p:cNvPr id="10" name="TextBox 9"/>
          <p:cNvSpPr txBox="1"/>
          <p:nvPr/>
        </p:nvSpPr>
        <p:spPr>
          <a:xfrm>
            <a:off x="3872191" y="1365080"/>
            <a:ext cx="7285248" cy="4170372"/>
          </a:xfrm>
          <a:prstGeom prst="rect">
            <a:avLst/>
          </a:prstGeom>
          <a:noFill/>
        </p:spPr>
        <p:txBody>
          <a:bodyPr wrap="square" rtlCol="0">
            <a:spAutoFit/>
          </a:bodyPr>
          <a:lstStyle/>
          <a:p>
            <a:endParaRPr lang="en-US" sz="1600" b="1" dirty="0">
              <a:solidFill>
                <a:srgbClr val="3E3E3E"/>
              </a:solidFill>
            </a:endParaRPr>
          </a:p>
          <a:p>
            <a:r>
              <a:rPr lang="en-GB" sz="2400" b="1" dirty="0">
                <a:solidFill>
                  <a:srgbClr val="3E3E3E"/>
                </a:solidFill>
              </a:rPr>
              <a:t>UNIVERSAL ORLANDO 2 &amp; 3-PARK EXPLORER TICKETS</a:t>
            </a:r>
          </a:p>
          <a:p>
            <a:endParaRPr lang="en-US" sz="800" b="1" dirty="0">
              <a:solidFill>
                <a:srgbClr val="3E3E3E"/>
              </a:solidFill>
            </a:endParaRPr>
          </a:p>
          <a:p>
            <a:endParaRPr lang="en-US" sz="1200" dirty="0">
              <a:solidFill>
                <a:srgbClr val="3E3E3E"/>
              </a:solidFill>
            </a:endParaRPr>
          </a:p>
          <a:p>
            <a:endParaRPr lang="en-US" sz="1300" dirty="0">
              <a:solidFill>
                <a:srgbClr val="3E3E3E"/>
              </a:solidFill>
            </a:endParaRPr>
          </a:p>
          <a:p>
            <a:endParaRPr lang="en-GB" sz="1300" dirty="0">
              <a:solidFill>
                <a:srgbClr val="3E3E3E"/>
              </a:solidFill>
            </a:endParaRPr>
          </a:p>
          <a:p>
            <a:r>
              <a:rPr lang="en-GB" sz="1300" dirty="0">
                <a:solidFill>
                  <a:srgbClr val="3E3E3E"/>
                </a:solidFill>
              </a:rPr>
              <a:t>In a nutshell the 3-park Explorer ticket consists of unlimited admission for 14 consecutive days to</a:t>
            </a:r>
          </a:p>
          <a:p>
            <a:r>
              <a:rPr lang="en-GB" sz="1300" dirty="0">
                <a:solidFill>
                  <a:srgbClr val="3E3E3E"/>
                </a:solidFill>
              </a:rPr>
              <a:t>Universal Studios Florida, Universal’s Island’s of Adventure theme parks and Universal's Volcano Bay</a:t>
            </a:r>
          </a:p>
          <a:p>
            <a:r>
              <a:rPr lang="en-GB" sz="1300" dirty="0">
                <a:solidFill>
                  <a:srgbClr val="3E3E3E"/>
                </a:solidFill>
              </a:rPr>
              <a:t>water theme park. This ticket also includes admission to select live entertainment venues of Universal</a:t>
            </a:r>
          </a:p>
          <a:p>
            <a:r>
              <a:rPr lang="en-GB" sz="1300" dirty="0" err="1">
                <a:solidFill>
                  <a:srgbClr val="3E3E3E"/>
                </a:solidFill>
              </a:rPr>
              <a:t>CityWalk</a:t>
            </a:r>
            <a:r>
              <a:rPr lang="en-GB" sz="1300" dirty="0">
                <a:solidFill>
                  <a:srgbClr val="3E3E3E"/>
                </a:solidFill>
              </a:rPr>
              <a:t>.</a:t>
            </a:r>
          </a:p>
          <a:p>
            <a:endParaRPr lang="en-GB" sz="1300" dirty="0">
              <a:solidFill>
                <a:srgbClr val="3E3E3E"/>
              </a:solidFill>
            </a:endParaRPr>
          </a:p>
          <a:p>
            <a:r>
              <a:rPr lang="en-GB" sz="1300" dirty="0">
                <a:solidFill>
                  <a:srgbClr val="3E3E3E"/>
                </a:solidFill>
              </a:rPr>
              <a:t>The 3-Park Explorer ticket currently works out at less than £19 per day/adult.  To buy a ticket on the gate is $150 + tax – which equates to approximately £118 per day/adult).</a:t>
            </a:r>
          </a:p>
          <a:p>
            <a:endParaRPr lang="en-GB" sz="1300" dirty="0">
              <a:solidFill>
                <a:srgbClr val="3E3E3E"/>
              </a:solidFill>
            </a:endParaRPr>
          </a:p>
          <a:p>
            <a:r>
              <a:rPr lang="en-GB" sz="1300" dirty="0">
                <a:solidFill>
                  <a:srgbClr val="3E3E3E"/>
                </a:solidFill>
              </a:rPr>
              <a:t>If your customers are visiting Universal Orlando Resort and wish to visit Universal's Volcano Bay water</a:t>
            </a:r>
          </a:p>
          <a:p>
            <a:r>
              <a:rPr lang="en-GB" sz="1300" dirty="0">
                <a:solidFill>
                  <a:srgbClr val="3E3E3E"/>
                </a:solidFill>
              </a:rPr>
              <a:t>theme park they should purchase the Universal Orlando 3 Park Explorer Ticket for the price of a 2 Park</a:t>
            </a:r>
          </a:p>
          <a:p>
            <a:r>
              <a:rPr lang="en-GB" sz="1300" dirty="0">
                <a:solidFill>
                  <a:srgbClr val="3E3E3E"/>
                </a:solidFill>
              </a:rPr>
              <a:t>Explorer Ticket!</a:t>
            </a:r>
          </a:p>
          <a:p>
            <a:endParaRPr lang="en-GB" sz="1300" dirty="0">
              <a:solidFill>
                <a:srgbClr val="3E3E3E"/>
              </a:solidFill>
            </a:endParaRPr>
          </a:p>
          <a:p>
            <a:r>
              <a:rPr lang="en-GB" sz="1000" dirty="0">
                <a:solidFill>
                  <a:srgbClr val="3E3E3E"/>
                </a:solidFill>
              </a:rPr>
              <a:t>Valid for admission up to and including 31 December 2018. Terms and conditions apply. For 2019 travel, speak to travel professional.</a:t>
            </a:r>
          </a:p>
          <a:p>
            <a:endParaRPr lang="en-GB" sz="1300" dirty="0">
              <a:solidFill>
                <a:srgbClr val="097649"/>
              </a:solidFill>
            </a:endParaRPr>
          </a:p>
        </p:txBody>
      </p:sp>
      <p:sp>
        <p:nvSpPr>
          <p:cNvPr id="24" name="Rectangle 23"/>
          <p:cNvSpPr/>
          <p:nvPr/>
        </p:nvSpPr>
        <p:spPr>
          <a:xfrm>
            <a:off x="0" y="6312309"/>
            <a:ext cx="12227396" cy="545691"/>
          </a:xfrm>
          <a:prstGeom prst="rect">
            <a:avLst/>
          </a:prstGeom>
          <a:solidFill>
            <a:srgbClr val="815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70978" y="2067366"/>
            <a:ext cx="7098538" cy="523220"/>
          </a:xfrm>
          <a:prstGeom prst="rect">
            <a:avLst/>
          </a:prstGeom>
        </p:spPr>
        <p:txBody>
          <a:bodyPr wrap="square" lIns="0">
            <a:spAutoFit/>
          </a:bodyPr>
          <a:lstStyle/>
          <a:p>
            <a:r>
              <a:rPr lang="en-US" sz="1400" b="1" dirty="0"/>
              <a:t>		</a:t>
            </a:r>
            <a:r>
              <a:rPr lang="en-US" sz="1400" b="1" dirty="0">
                <a:solidFill>
                  <a:srgbClr val="81509B"/>
                </a:solidFill>
              </a:rPr>
              <a:t>                       </a:t>
            </a:r>
            <a:r>
              <a:rPr lang="en-GB" sz="1400" b="1" dirty="0">
                <a:solidFill>
                  <a:srgbClr val="81509B"/>
                </a:solidFill>
              </a:rPr>
              <a:t>the ‘Universal Orlando Explorer Tickets’ are much better value than paying at the gate.</a:t>
            </a:r>
            <a:endParaRPr lang="en-US" sz="1400" b="1" dirty="0">
              <a:solidFill>
                <a:srgbClr val="81509B"/>
              </a:solidFill>
            </a:endParaRPr>
          </a:p>
        </p:txBody>
      </p:sp>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70978" y="2096613"/>
            <a:ext cx="2628900" cy="246245"/>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3209" y="1360865"/>
            <a:ext cx="3166872" cy="4785360"/>
          </a:xfrm>
          <a:prstGeom prst="rect">
            <a:avLst/>
          </a:prstGeom>
        </p:spPr>
      </p:pic>
      <p:sp>
        <p:nvSpPr>
          <p:cNvPr id="13" name="TextBox 12"/>
          <p:cNvSpPr txBox="1"/>
          <p:nvPr/>
        </p:nvSpPr>
        <p:spPr>
          <a:xfrm>
            <a:off x="206476" y="6333426"/>
            <a:ext cx="11857703" cy="646331"/>
          </a:xfrm>
          <a:prstGeom prst="rect">
            <a:avLst/>
          </a:prstGeom>
          <a:noFill/>
        </p:spPr>
        <p:txBody>
          <a:bodyPr wrap="square" rtlCol="0">
            <a:spAutoFit/>
          </a:bodyPr>
          <a:lstStyle/>
          <a:p>
            <a:r>
              <a:rPr lang="en-GB" sz="1200" dirty="0">
                <a:solidFill>
                  <a:schemeClr val="bg1"/>
                </a:solidFill>
              </a:rPr>
              <a:t>FOR CUSTOMERS WHO WANT TO SEE AND DO IT ALL AT DISNEY, UNIVERSAL ORLANDO and SEAWORLD PARKS* - DON’T FORGET TO OFFER OUR BEST SELLING PACKAGE – </a:t>
            </a:r>
            <a:r>
              <a:rPr lang="en-GB" sz="1400" b="1" dirty="0">
                <a:solidFill>
                  <a:schemeClr val="bg1"/>
                </a:solidFill>
              </a:rPr>
              <a:t>THE ORIGINAL ONE </a:t>
            </a:r>
            <a:r>
              <a:rPr lang="en-GB" sz="1200" dirty="0">
                <a:solidFill>
                  <a:schemeClr val="bg1"/>
                </a:solidFill>
              </a:rPr>
              <a:t>– FOR EVEN BETTER VALUE FOR MONEY THAN BUYING TICKETS INDIVIDUALLY!  </a:t>
            </a:r>
            <a:r>
              <a:rPr lang="en-GB" sz="1000" dirty="0">
                <a:solidFill>
                  <a:schemeClr val="bg1"/>
                </a:solidFill>
              </a:rPr>
              <a:t>(*Excludes Discovery Cove). </a:t>
            </a:r>
            <a:r>
              <a:rPr lang="en-GB" sz="800" dirty="0">
                <a:solidFill>
                  <a:schemeClr val="bg1"/>
                </a:solidFill>
              </a:rPr>
              <a:t>All savings messages in this guide are based on gate rates as at 1 September 2016 and an exchange rate of 1.35).</a:t>
            </a:r>
            <a:endParaRPr lang="en-US" sz="800" dirty="0">
              <a:solidFill>
                <a:schemeClr val="bg1"/>
              </a:solidFill>
            </a:endParaRPr>
          </a:p>
          <a:p>
            <a:endParaRPr lang="en-US" sz="800" dirty="0">
              <a:solidFill>
                <a:schemeClr val="bg1"/>
              </a:solidFill>
            </a:endParaRPr>
          </a:p>
        </p:txBody>
      </p:sp>
      <p:sp>
        <p:nvSpPr>
          <p:cNvPr id="3" name="Rectangle 2"/>
          <p:cNvSpPr/>
          <p:nvPr/>
        </p:nvSpPr>
        <p:spPr>
          <a:xfrm>
            <a:off x="3866607" y="5869346"/>
            <a:ext cx="8508836" cy="307777"/>
          </a:xfrm>
          <a:prstGeom prst="rect">
            <a:avLst/>
          </a:prstGeom>
        </p:spPr>
        <p:txBody>
          <a:bodyPr wrap="square">
            <a:spAutoFit/>
          </a:bodyPr>
          <a:lstStyle/>
          <a:p>
            <a:r>
              <a:rPr lang="en-GB" sz="700" dirty="0">
                <a:solidFill>
                  <a:srgbClr val="3E3E3E"/>
                </a:solidFill>
              </a:rPr>
              <a:t>HARRY POTTER characters, names and related indicia are © &amp; ™ Warner Bros. Entertainment Inc. Harry Potter Publishing Rights © JKR. (s18)</a:t>
            </a:r>
          </a:p>
          <a:p>
            <a:r>
              <a:rPr lang="en-GB" sz="700" dirty="0">
                <a:solidFill>
                  <a:srgbClr val="3E3E3E"/>
                </a:solidFill>
              </a:rPr>
              <a:t>Universal elements and all related indicia &amp; © 2018 Universal Studios. All rights reserved</a:t>
            </a:r>
            <a:r>
              <a:rPr lang="en-GB" sz="700" dirty="0"/>
              <a:t>.</a:t>
            </a:r>
          </a:p>
        </p:txBody>
      </p:sp>
      <p:sp>
        <p:nvSpPr>
          <p:cNvPr id="11" name="Parallelogram 10"/>
          <p:cNvSpPr/>
          <p:nvPr/>
        </p:nvSpPr>
        <p:spPr>
          <a:xfrm rot="4645213">
            <a:off x="10581585" y="-505941"/>
            <a:ext cx="1899727" cy="2133061"/>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09834" y="72428"/>
            <a:ext cx="845369" cy="1032167"/>
          </a:xfrm>
          <a:prstGeom prst="rect">
            <a:avLst/>
          </a:prstGeom>
        </p:spPr>
      </p:pic>
      <p:sp>
        <p:nvSpPr>
          <p:cNvPr id="14" name="Rectangle 13"/>
          <p:cNvSpPr/>
          <p:nvPr/>
        </p:nvSpPr>
        <p:spPr>
          <a:xfrm>
            <a:off x="0" y="1177268"/>
            <a:ext cx="12227396" cy="81164"/>
          </a:xfrm>
          <a:prstGeom prst="rect">
            <a:avLst/>
          </a:prstGeom>
          <a:solidFill>
            <a:srgbClr val="B8D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3E3E"/>
              </a:solidFill>
            </a:endParaRPr>
          </a:p>
        </p:txBody>
      </p:sp>
    </p:spTree>
    <p:extLst>
      <p:ext uri="{BB962C8B-B14F-4D97-AF65-F5344CB8AC3E}">
        <p14:creationId xmlns:p14="http://schemas.microsoft.com/office/powerpoint/2010/main" val="834856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
            <a:ext cx="12192956" cy="7124330"/>
          </a:xfrm>
          <a:prstGeom prst="rect">
            <a:avLst/>
          </a:prstGeom>
        </p:spPr>
      </p:pic>
      <p:sp>
        <p:nvSpPr>
          <p:cNvPr id="10" name="TextBox 9"/>
          <p:cNvSpPr txBox="1"/>
          <p:nvPr/>
        </p:nvSpPr>
        <p:spPr>
          <a:xfrm>
            <a:off x="3872191" y="1365080"/>
            <a:ext cx="7285248" cy="5401479"/>
          </a:xfrm>
          <a:prstGeom prst="rect">
            <a:avLst/>
          </a:prstGeom>
          <a:noFill/>
        </p:spPr>
        <p:txBody>
          <a:bodyPr wrap="square" rtlCol="0">
            <a:spAutoFit/>
          </a:bodyPr>
          <a:lstStyle/>
          <a:p>
            <a:endParaRPr lang="en-US" sz="1600" b="1" dirty="0"/>
          </a:p>
          <a:p>
            <a:r>
              <a:rPr lang="en-GB" sz="2400" b="1" dirty="0">
                <a:solidFill>
                  <a:srgbClr val="3E3E3E"/>
                </a:solidFill>
              </a:rPr>
              <a:t>DISCOVERY COVE ULTIMATE PACKAGE </a:t>
            </a:r>
            <a:endParaRPr lang="en-US" sz="800" b="1" dirty="0">
              <a:solidFill>
                <a:srgbClr val="3E3E3E"/>
              </a:solidFill>
            </a:endParaRPr>
          </a:p>
          <a:p>
            <a:endParaRPr lang="en-US" sz="800" b="1" dirty="0">
              <a:solidFill>
                <a:srgbClr val="3E3E3E"/>
              </a:solidFill>
            </a:endParaRPr>
          </a:p>
          <a:p>
            <a:endParaRPr lang="en-US" sz="1200" dirty="0">
              <a:solidFill>
                <a:srgbClr val="3E3E3E"/>
              </a:solidFill>
            </a:endParaRPr>
          </a:p>
          <a:p>
            <a:endParaRPr lang="en-US" sz="1300" dirty="0">
              <a:solidFill>
                <a:srgbClr val="3E3E3E"/>
              </a:solidFill>
            </a:endParaRPr>
          </a:p>
          <a:p>
            <a:endParaRPr lang="en-GB" sz="1300" dirty="0">
              <a:solidFill>
                <a:srgbClr val="3E3E3E"/>
              </a:solidFill>
            </a:endParaRPr>
          </a:p>
          <a:p>
            <a:endParaRPr lang="en-GB" sz="1300" dirty="0">
              <a:solidFill>
                <a:srgbClr val="3E3E3E"/>
              </a:solidFill>
            </a:endParaRPr>
          </a:p>
          <a:p>
            <a:r>
              <a:rPr lang="en-GB" sz="1300" dirty="0">
                <a:solidFill>
                  <a:srgbClr val="3E3E3E"/>
                </a:solidFill>
              </a:rPr>
              <a:t>This is our most popular ticket for those that want to swim with the dolphins as not only do you get to spend a full day at the all-inclusive, family tropical paradise famously known as Discovery Cove ® Orlando, but you can also enjoy 14 days unlimited admission to SeaWorld® Orlando, Aquatica™ and Busch Gardens® Tampa Bay (including FREE transportation to Busch Gardens for those who don’t want to hire a car!)</a:t>
            </a:r>
          </a:p>
          <a:p>
            <a:endParaRPr lang="en-GB" sz="1300" dirty="0">
              <a:solidFill>
                <a:srgbClr val="3E3E3E"/>
              </a:solidFill>
            </a:endParaRPr>
          </a:p>
          <a:p>
            <a:r>
              <a:rPr lang="en-GB" sz="1300" dirty="0">
                <a:solidFill>
                  <a:srgbClr val="3E3E3E"/>
                </a:solidFill>
              </a:rPr>
              <a:t>Everyone wants to swim with the dolphins  but this experience is so much more - not only do you learn all about our bottle nosed friends and get to have your own swim and playtime with them, but it truly feels like you have entered paradise with the shoals of tropical fish, turquoise waters and exotic birds singing their hearts out.  What’s more you can enjoy a full day of all-inclusive service from breakfast through to tea time – truly delicious food too – this certainly cannot be classed as junk food!  </a:t>
            </a:r>
          </a:p>
          <a:p>
            <a:endParaRPr lang="en-GB" sz="1300" dirty="0">
              <a:solidFill>
                <a:srgbClr val="3E3E3E"/>
              </a:solidFill>
            </a:endParaRPr>
          </a:p>
          <a:p>
            <a:r>
              <a:rPr lang="en-GB" sz="1300" dirty="0">
                <a:solidFill>
                  <a:srgbClr val="3E3E3E"/>
                </a:solidFill>
              </a:rPr>
              <a:t>So even if your customers only use their 14 day ticket to spend their day at Discovery Cove and visit the other 3 parks just once, they are already saving themselves a small fortune in doing so when you consider the gate rates for 1 day entries are approximately £75 plus £15 parking per day!</a:t>
            </a:r>
          </a:p>
          <a:p>
            <a:endParaRPr lang="en-GB" sz="1400" dirty="0">
              <a:solidFill>
                <a:srgbClr val="3E3E3E"/>
              </a:solidFill>
            </a:endParaRPr>
          </a:p>
          <a:p>
            <a:r>
              <a:rPr lang="en-GB" sz="1100" dirty="0">
                <a:solidFill>
                  <a:srgbClr val="3E3E3E"/>
                </a:solidFill>
              </a:rPr>
              <a:t>*Saving based on cost of parking at Busch Gardens® Tampa Bay during peak park opening dates.</a:t>
            </a:r>
          </a:p>
          <a:p>
            <a:endParaRPr lang="en-GB" sz="1300" dirty="0">
              <a:solidFill>
                <a:srgbClr val="3E3E3E"/>
              </a:solidFill>
            </a:endParaRPr>
          </a:p>
          <a:p>
            <a:endParaRPr lang="en-GB" sz="1300" dirty="0">
              <a:solidFill>
                <a:srgbClr val="097649"/>
              </a:solidFill>
            </a:endParaRPr>
          </a:p>
        </p:txBody>
      </p:sp>
      <p:sp>
        <p:nvSpPr>
          <p:cNvPr id="24" name="Rectangle 23"/>
          <p:cNvSpPr/>
          <p:nvPr/>
        </p:nvSpPr>
        <p:spPr>
          <a:xfrm>
            <a:off x="0" y="6312309"/>
            <a:ext cx="12227396" cy="545691"/>
          </a:xfrm>
          <a:prstGeom prst="rect">
            <a:avLst/>
          </a:prstGeom>
          <a:solidFill>
            <a:srgbClr val="815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70978" y="2067366"/>
            <a:ext cx="7098538" cy="738664"/>
          </a:xfrm>
          <a:prstGeom prst="rect">
            <a:avLst/>
          </a:prstGeom>
        </p:spPr>
        <p:txBody>
          <a:bodyPr wrap="square" lIns="0">
            <a:spAutoFit/>
          </a:bodyPr>
          <a:lstStyle/>
          <a:p>
            <a:r>
              <a:rPr lang="en-US" sz="1400" b="1" dirty="0"/>
              <a:t>		</a:t>
            </a:r>
            <a:r>
              <a:rPr lang="en-US" sz="1400" b="1" dirty="0">
                <a:solidFill>
                  <a:srgbClr val="81509B"/>
                </a:solidFill>
              </a:rPr>
              <a:t>                      </a:t>
            </a:r>
            <a:r>
              <a:rPr lang="en-GB" sz="1400" b="1" dirty="0">
                <a:solidFill>
                  <a:srgbClr val="81509B"/>
                </a:solidFill>
              </a:rPr>
              <a:t>not only does pre-booking guarantee you entry to this very popular attraction that sells out months in advance during peak seasons, but you can also enjoy FREE parking at the parks – SAVING YOU up to $20 PER DAY!*. </a:t>
            </a:r>
            <a:endParaRPr lang="en-US" sz="1400" b="1" dirty="0">
              <a:solidFill>
                <a:srgbClr val="81509B"/>
              </a:solidFill>
            </a:endParaRPr>
          </a:p>
        </p:txBody>
      </p:sp>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70978" y="2096613"/>
            <a:ext cx="2628900" cy="246245"/>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3209" y="1360865"/>
            <a:ext cx="3166872" cy="4785360"/>
          </a:xfrm>
          <a:prstGeom prst="rect">
            <a:avLst/>
          </a:prstGeom>
        </p:spPr>
      </p:pic>
      <p:sp>
        <p:nvSpPr>
          <p:cNvPr id="13" name="TextBox 12"/>
          <p:cNvSpPr txBox="1"/>
          <p:nvPr/>
        </p:nvSpPr>
        <p:spPr>
          <a:xfrm>
            <a:off x="206476" y="6333426"/>
            <a:ext cx="11857703" cy="707886"/>
          </a:xfrm>
          <a:prstGeom prst="rect">
            <a:avLst/>
          </a:prstGeom>
          <a:noFill/>
        </p:spPr>
        <p:txBody>
          <a:bodyPr wrap="square" rtlCol="0">
            <a:spAutoFit/>
          </a:bodyPr>
          <a:lstStyle/>
          <a:p>
            <a:r>
              <a:rPr lang="en-US" sz="1000" dirty="0">
                <a:solidFill>
                  <a:schemeClr val="bg1"/>
                </a:solidFill>
              </a:rPr>
              <a:t>DON’T FORGET THIS IS AN ALL-INCLUSIVE EXPERIENCE INCLUDING ALL FOOD &amp; DRINKS (SOFT DRINKS ONLY), THE USE OF ALL EQUIPMENT SUCH AS WETSUITS AND SNORKELS, TOWELS AND SWIM VESTS, BEACH CHAIRS, LOCKERS, FREE PARKING AND EVEN  DOLPHIN FRIENDLY SUNSCREEN!  Alcohol can be purchased though for guests (OVER 21) who enjoy a drink.  </a:t>
            </a:r>
          </a:p>
          <a:p>
            <a:r>
              <a:rPr lang="en-GB" sz="800" dirty="0">
                <a:solidFill>
                  <a:schemeClr val="bg1"/>
                </a:solidFill>
              </a:rPr>
              <a:t>All savings messages in this guide are based on gate rates as at 1 September 2016 and an exchange rate of 1.35</a:t>
            </a:r>
            <a:r>
              <a:rPr lang="en-GB" sz="1000" dirty="0">
                <a:solidFill>
                  <a:schemeClr val="bg1"/>
                </a:solidFill>
              </a:rPr>
              <a:t>).</a:t>
            </a:r>
            <a:endParaRPr lang="en-US" sz="1000" dirty="0">
              <a:solidFill>
                <a:schemeClr val="bg1"/>
              </a:solidFill>
            </a:endParaRPr>
          </a:p>
          <a:p>
            <a:endParaRPr lang="en-US" sz="1000" dirty="0">
              <a:solidFill>
                <a:schemeClr val="bg1"/>
              </a:solidFill>
            </a:endParaRPr>
          </a:p>
        </p:txBody>
      </p:sp>
      <p:sp>
        <p:nvSpPr>
          <p:cNvPr id="3" name="Rectangle 2"/>
          <p:cNvSpPr/>
          <p:nvPr/>
        </p:nvSpPr>
        <p:spPr>
          <a:xfrm>
            <a:off x="-11700" y="6121888"/>
            <a:ext cx="3883891" cy="200055"/>
          </a:xfrm>
          <a:prstGeom prst="rect">
            <a:avLst/>
          </a:prstGeom>
        </p:spPr>
        <p:txBody>
          <a:bodyPr wrap="square">
            <a:spAutoFit/>
          </a:bodyPr>
          <a:lstStyle/>
          <a:p>
            <a:r>
              <a:rPr lang="en-GB" sz="700" dirty="0">
                <a:solidFill>
                  <a:srgbClr val="3E3E3E"/>
                </a:solidFill>
              </a:rPr>
              <a:t>© 2017 SeaWorld Parks &amp; Entertainment Inc. All rights reserved.</a:t>
            </a:r>
          </a:p>
        </p:txBody>
      </p:sp>
      <p:sp>
        <p:nvSpPr>
          <p:cNvPr id="11" name="Parallelogram 10"/>
          <p:cNvSpPr/>
          <p:nvPr/>
        </p:nvSpPr>
        <p:spPr>
          <a:xfrm rot="4645213">
            <a:off x="10581585" y="-505941"/>
            <a:ext cx="1899727" cy="2133061"/>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09834" y="72428"/>
            <a:ext cx="845369" cy="1032167"/>
          </a:xfrm>
          <a:prstGeom prst="rect">
            <a:avLst/>
          </a:prstGeom>
        </p:spPr>
      </p:pic>
      <p:sp>
        <p:nvSpPr>
          <p:cNvPr id="14" name="Rectangle 13"/>
          <p:cNvSpPr/>
          <p:nvPr/>
        </p:nvSpPr>
        <p:spPr>
          <a:xfrm>
            <a:off x="0" y="1177268"/>
            <a:ext cx="12227396" cy="81164"/>
          </a:xfrm>
          <a:prstGeom prst="rect">
            <a:avLst/>
          </a:prstGeom>
          <a:solidFill>
            <a:srgbClr val="B8D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3E3E"/>
              </a:solidFill>
            </a:endParaRPr>
          </a:p>
        </p:txBody>
      </p:sp>
    </p:spTree>
    <p:extLst>
      <p:ext uri="{BB962C8B-B14F-4D97-AF65-F5344CB8AC3E}">
        <p14:creationId xmlns:p14="http://schemas.microsoft.com/office/powerpoint/2010/main" val="2523719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
            <a:ext cx="12192956" cy="7124330"/>
          </a:xfrm>
          <a:prstGeom prst="rect">
            <a:avLst/>
          </a:prstGeom>
        </p:spPr>
      </p:pic>
      <p:sp>
        <p:nvSpPr>
          <p:cNvPr id="10" name="TextBox 9"/>
          <p:cNvSpPr txBox="1"/>
          <p:nvPr/>
        </p:nvSpPr>
        <p:spPr>
          <a:xfrm>
            <a:off x="3872191" y="1365080"/>
            <a:ext cx="7285248" cy="5401479"/>
          </a:xfrm>
          <a:prstGeom prst="rect">
            <a:avLst/>
          </a:prstGeom>
          <a:noFill/>
        </p:spPr>
        <p:txBody>
          <a:bodyPr wrap="square" rtlCol="0">
            <a:spAutoFit/>
          </a:bodyPr>
          <a:lstStyle/>
          <a:p>
            <a:endParaRPr lang="en-US" sz="1600" b="1" dirty="0">
              <a:solidFill>
                <a:srgbClr val="3E3E3E"/>
              </a:solidFill>
            </a:endParaRPr>
          </a:p>
          <a:p>
            <a:r>
              <a:rPr lang="en-GB" sz="2400" b="1" dirty="0">
                <a:solidFill>
                  <a:srgbClr val="3E3E3E"/>
                </a:solidFill>
              </a:rPr>
              <a:t>SEAWORLD® ORLANDO, AQUATICA™ &amp; BUSCH GARDENS® TAMPA BAY 3 PARKS FOR 2!</a:t>
            </a:r>
            <a:endParaRPr lang="en-US" sz="800" b="1" dirty="0">
              <a:solidFill>
                <a:srgbClr val="3E3E3E"/>
              </a:solidFill>
            </a:endParaRPr>
          </a:p>
          <a:p>
            <a:endParaRPr lang="en-US" sz="1200" dirty="0">
              <a:solidFill>
                <a:srgbClr val="3E3E3E"/>
              </a:solidFill>
            </a:endParaRPr>
          </a:p>
          <a:p>
            <a:endParaRPr lang="en-US" sz="1300" dirty="0">
              <a:solidFill>
                <a:srgbClr val="3E3E3E"/>
              </a:solidFill>
            </a:endParaRPr>
          </a:p>
          <a:p>
            <a:endParaRPr lang="en-GB" sz="1300" dirty="0">
              <a:solidFill>
                <a:srgbClr val="3E3E3E"/>
              </a:solidFill>
            </a:endParaRPr>
          </a:p>
          <a:p>
            <a:endParaRPr lang="en-GB" sz="1300" dirty="0">
              <a:solidFill>
                <a:srgbClr val="3E3E3E"/>
              </a:solidFill>
            </a:endParaRPr>
          </a:p>
          <a:p>
            <a:endParaRPr lang="en-GB" sz="1300" dirty="0">
              <a:solidFill>
                <a:srgbClr val="3E3E3E"/>
              </a:solidFill>
            </a:endParaRPr>
          </a:p>
          <a:p>
            <a:endParaRPr lang="en-GB" sz="1300" dirty="0">
              <a:solidFill>
                <a:srgbClr val="3E3E3E"/>
              </a:solidFill>
            </a:endParaRPr>
          </a:p>
          <a:p>
            <a:r>
              <a:rPr lang="en-GB" sz="1300" dirty="0">
                <a:solidFill>
                  <a:srgbClr val="3E3E3E"/>
                </a:solidFill>
              </a:rPr>
              <a:t>For those who love animals and white knuckle rides a visit to </a:t>
            </a:r>
            <a:r>
              <a:rPr lang="en-GB" sz="1300" b="1" dirty="0">
                <a:solidFill>
                  <a:srgbClr val="3E3E3E"/>
                </a:solidFill>
              </a:rPr>
              <a:t>Busch Gardens® Tampa </a:t>
            </a:r>
            <a:r>
              <a:rPr lang="en-GB" sz="1300" dirty="0">
                <a:solidFill>
                  <a:srgbClr val="3E3E3E"/>
                </a:solidFill>
              </a:rPr>
              <a:t>is a MUST!  The Serengeti Safari experience is the closest you will get to Africa without actually going there (again advisable for customers to pre-book as it is an extra cost but so popular it does sell out).  </a:t>
            </a:r>
            <a:r>
              <a:rPr lang="en-GB" sz="1300" b="1" dirty="0">
                <a:solidFill>
                  <a:srgbClr val="3E3E3E"/>
                </a:solidFill>
              </a:rPr>
              <a:t>Aquatica</a:t>
            </a:r>
            <a:r>
              <a:rPr lang="en-GB" sz="1300" dirty="0">
                <a:solidFill>
                  <a:srgbClr val="3E3E3E"/>
                </a:solidFill>
              </a:rPr>
              <a:t>™ is a beautiful water park that caters particularly well for the youngsters but saying that has its own fair share of water thrills and spills for those more energetic amongst us!  </a:t>
            </a:r>
            <a:r>
              <a:rPr lang="en-GB" sz="1300" b="1" dirty="0">
                <a:solidFill>
                  <a:srgbClr val="3E3E3E"/>
                </a:solidFill>
              </a:rPr>
              <a:t>SeaWorld® Orlando </a:t>
            </a:r>
            <a:r>
              <a:rPr lang="en-GB" sz="1300" dirty="0">
                <a:solidFill>
                  <a:srgbClr val="3E3E3E"/>
                </a:solidFill>
              </a:rPr>
              <a:t>is the most well-known of the 3 parks featuring of course Shamu, but there is plenty more to see and do there including feeding the dolphins, the penguin encounter and of course the park has its own fair share of roller coasters including Kraken, </a:t>
            </a:r>
            <a:r>
              <a:rPr lang="en-GB" sz="1300" dirty="0" err="1">
                <a:solidFill>
                  <a:srgbClr val="3E3E3E"/>
                </a:solidFill>
              </a:rPr>
              <a:t>Mantu</a:t>
            </a:r>
            <a:r>
              <a:rPr lang="en-GB" sz="1300" dirty="0">
                <a:solidFill>
                  <a:srgbClr val="3E3E3E"/>
                </a:solidFill>
              </a:rPr>
              <a:t> and new for this year, Mako™.  </a:t>
            </a:r>
          </a:p>
          <a:p>
            <a:endParaRPr lang="en-GB" sz="1300" dirty="0">
              <a:solidFill>
                <a:srgbClr val="3E3E3E"/>
              </a:solidFill>
            </a:endParaRPr>
          </a:p>
          <a:p>
            <a:r>
              <a:rPr lang="en-GB" sz="1300" dirty="0">
                <a:solidFill>
                  <a:srgbClr val="3E3E3E"/>
                </a:solidFill>
              </a:rPr>
              <a:t>But DID YOU KNOW for the past 50 years SeaWorld Parks &amp; Entertainment have been actively involved in wildlife conservation?  To date they have raised over $11m that has helped over 800 organisations.  They have also rescued over 28,000 wild animals.  Pretty impressive stuff that not a lot of people know about ..</a:t>
            </a:r>
          </a:p>
          <a:p>
            <a:endParaRPr lang="en-GB" sz="1100" dirty="0"/>
          </a:p>
          <a:p>
            <a:r>
              <a:rPr lang="en-GB" sz="1100" dirty="0">
                <a:solidFill>
                  <a:srgbClr val="3E3E3E"/>
                </a:solidFill>
              </a:rPr>
              <a:t>*Saving based on cost of parking at Busch Gardens® Tampa Bay during peak park opening dates.</a:t>
            </a:r>
          </a:p>
          <a:p>
            <a:endParaRPr lang="en-GB" sz="1300" dirty="0">
              <a:solidFill>
                <a:srgbClr val="097649"/>
              </a:solidFill>
            </a:endParaRPr>
          </a:p>
          <a:p>
            <a:endParaRPr lang="en-GB" sz="1300" dirty="0">
              <a:solidFill>
                <a:srgbClr val="097649"/>
              </a:solidFill>
            </a:endParaRPr>
          </a:p>
        </p:txBody>
      </p:sp>
      <p:sp>
        <p:nvSpPr>
          <p:cNvPr id="24" name="Rectangle 23"/>
          <p:cNvSpPr/>
          <p:nvPr/>
        </p:nvSpPr>
        <p:spPr>
          <a:xfrm>
            <a:off x="0" y="6312309"/>
            <a:ext cx="12227396" cy="545691"/>
          </a:xfrm>
          <a:prstGeom prst="rect">
            <a:avLst/>
          </a:prstGeom>
          <a:solidFill>
            <a:srgbClr val="815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70978" y="2457891"/>
            <a:ext cx="7285248" cy="954107"/>
          </a:xfrm>
          <a:prstGeom prst="rect">
            <a:avLst/>
          </a:prstGeom>
        </p:spPr>
        <p:txBody>
          <a:bodyPr wrap="square" lIns="0">
            <a:spAutoFit/>
          </a:bodyPr>
          <a:lstStyle/>
          <a:p>
            <a:r>
              <a:rPr lang="en-US" sz="1400" b="1" dirty="0"/>
              <a:t>		                      </a:t>
            </a:r>
            <a:r>
              <a:rPr lang="en-GB" sz="1400" b="1" dirty="0">
                <a:solidFill>
                  <a:srgbClr val="81509B"/>
                </a:solidFill>
              </a:rPr>
              <a:t>not only do you get 3 fantastic parks for 14 consecutive days for the price of 2, but you can also enjoy FREE bus transportation to Busch Gardens® Tampa on the Busch Gardens Shuttle Express PLUS FREE parking at the parks – SAVING YOU up to $20 PER DAY*!</a:t>
            </a:r>
            <a:endParaRPr lang="en-US" sz="1400" b="1" dirty="0">
              <a:solidFill>
                <a:srgbClr val="81509B"/>
              </a:solidFill>
            </a:endParaRPr>
          </a:p>
        </p:txBody>
      </p:sp>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70978" y="2487138"/>
            <a:ext cx="2628900" cy="246245"/>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3209" y="1360865"/>
            <a:ext cx="3166872" cy="4785360"/>
          </a:xfrm>
          <a:prstGeom prst="rect">
            <a:avLst/>
          </a:prstGeom>
        </p:spPr>
      </p:pic>
      <p:sp>
        <p:nvSpPr>
          <p:cNvPr id="13" name="TextBox 12"/>
          <p:cNvSpPr txBox="1"/>
          <p:nvPr/>
        </p:nvSpPr>
        <p:spPr>
          <a:xfrm>
            <a:off x="206476" y="6333426"/>
            <a:ext cx="11857703" cy="584775"/>
          </a:xfrm>
          <a:prstGeom prst="rect">
            <a:avLst/>
          </a:prstGeom>
          <a:noFill/>
        </p:spPr>
        <p:txBody>
          <a:bodyPr wrap="square" rtlCol="0">
            <a:spAutoFit/>
          </a:bodyPr>
          <a:lstStyle/>
          <a:p>
            <a:r>
              <a:rPr lang="en-GB" sz="1200" dirty="0">
                <a:solidFill>
                  <a:schemeClr val="bg1"/>
                </a:solidFill>
              </a:rPr>
              <a:t>DON’T FORGET TO OFFER YOUR CUSTOMERS THE ALL-DAY DINING OPTIONS AT ALL 3 PARKS.  EATING &amp; DRINKING CAN BE EXPENSIVE IN THE PARKS BUT THESE EXTRAS OFFER UNBEATABLE VALUE FOR MONEY FOR AS MUCH AS YOU CAN EAT AND DRINK DURING THE DAY (SOFT DRINKS ONLY INCLUDED). </a:t>
            </a:r>
            <a:endParaRPr lang="en-GB" sz="800" dirty="0">
              <a:solidFill>
                <a:schemeClr val="bg1"/>
              </a:solidFill>
            </a:endParaRPr>
          </a:p>
          <a:p>
            <a:r>
              <a:rPr lang="en-GB" sz="800" dirty="0">
                <a:solidFill>
                  <a:schemeClr val="bg1"/>
                </a:solidFill>
              </a:rPr>
              <a:t>(All saving messages in this guide are based on gate rates as at 1 September 2016 and an exchange rate of 1.35).</a:t>
            </a:r>
            <a:endParaRPr lang="en-US" sz="800" dirty="0">
              <a:solidFill>
                <a:schemeClr val="bg1"/>
              </a:solidFill>
            </a:endParaRPr>
          </a:p>
        </p:txBody>
      </p:sp>
      <p:sp>
        <p:nvSpPr>
          <p:cNvPr id="3" name="Rectangle 2"/>
          <p:cNvSpPr/>
          <p:nvPr/>
        </p:nvSpPr>
        <p:spPr>
          <a:xfrm>
            <a:off x="-11700" y="6121888"/>
            <a:ext cx="3883891" cy="200055"/>
          </a:xfrm>
          <a:prstGeom prst="rect">
            <a:avLst/>
          </a:prstGeom>
        </p:spPr>
        <p:txBody>
          <a:bodyPr wrap="square">
            <a:spAutoFit/>
          </a:bodyPr>
          <a:lstStyle/>
          <a:p>
            <a:r>
              <a:rPr lang="en-GB" sz="700" dirty="0">
                <a:solidFill>
                  <a:srgbClr val="3E3E3E"/>
                </a:solidFill>
              </a:rPr>
              <a:t>© 2017 SeaWorld Parks &amp; Entertainment Inc. All rights reserved.</a:t>
            </a:r>
          </a:p>
        </p:txBody>
      </p:sp>
      <p:sp>
        <p:nvSpPr>
          <p:cNvPr id="11" name="Parallelogram 10"/>
          <p:cNvSpPr/>
          <p:nvPr/>
        </p:nvSpPr>
        <p:spPr>
          <a:xfrm rot="4645213">
            <a:off x="10581585" y="-505941"/>
            <a:ext cx="1899727" cy="2133061"/>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09834" y="72428"/>
            <a:ext cx="845369" cy="1032167"/>
          </a:xfrm>
          <a:prstGeom prst="rect">
            <a:avLst/>
          </a:prstGeom>
        </p:spPr>
      </p:pic>
      <p:sp>
        <p:nvSpPr>
          <p:cNvPr id="14" name="Rectangle 13"/>
          <p:cNvSpPr/>
          <p:nvPr/>
        </p:nvSpPr>
        <p:spPr>
          <a:xfrm>
            <a:off x="0" y="1177268"/>
            <a:ext cx="12227396" cy="81164"/>
          </a:xfrm>
          <a:prstGeom prst="rect">
            <a:avLst/>
          </a:prstGeom>
          <a:solidFill>
            <a:srgbClr val="B8D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3E3E"/>
              </a:solidFill>
            </a:endParaRPr>
          </a:p>
        </p:txBody>
      </p:sp>
    </p:spTree>
    <p:extLst>
      <p:ext uri="{BB962C8B-B14F-4D97-AF65-F5344CB8AC3E}">
        <p14:creationId xmlns:p14="http://schemas.microsoft.com/office/powerpoint/2010/main" val="1094515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82573" cy="7118263"/>
          </a:xfrm>
          <a:prstGeom prst="rect">
            <a:avLst/>
          </a:prstGeom>
        </p:spPr>
      </p:pic>
      <p:sp>
        <p:nvSpPr>
          <p:cNvPr id="6" name="Rectangle 5"/>
          <p:cNvSpPr/>
          <p:nvPr/>
        </p:nvSpPr>
        <p:spPr>
          <a:xfrm>
            <a:off x="-19124" y="6312309"/>
            <a:ext cx="12210575" cy="545691"/>
          </a:xfrm>
          <a:prstGeom prst="rect">
            <a:avLst/>
          </a:prstGeom>
          <a:solidFill>
            <a:srgbClr val="815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endParaRPr>
          </a:p>
        </p:txBody>
      </p: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7361" y="1488893"/>
            <a:ext cx="5260848" cy="2157984"/>
          </a:xfrm>
          <a:prstGeom prst="rect">
            <a:avLst/>
          </a:prstGeom>
        </p:spPr>
      </p:pic>
      <p:pic>
        <p:nvPicPr>
          <p:cNvPr id="21" name="Picture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9240" y="1488893"/>
            <a:ext cx="5260848" cy="2157984"/>
          </a:xfrm>
          <a:prstGeom prst="rect">
            <a:avLst/>
          </a:prstGeom>
        </p:spPr>
      </p:pic>
      <p:sp>
        <p:nvSpPr>
          <p:cNvPr id="23" name="TextBox 22"/>
          <p:cNvSpPr txBox="1"/>
          <p:nvPr/>
        </p:nvSpPr>
        <p:spPr>
          <a:xfrm>
            <a:off x="320098" y="3559621"/>
            <a:ext cx="5276030" cy="2600712"/>
          </a:xfrm>
          <a:prstGeom prst="rect">
            <a:avLst/>
          </a:prstGeom>
          <a:noFill/>
        </p:spPr>
        <p:txBody>
          <a:bodyPr wrap="square" rtlCol="0">
            <a:spAutoFit/>
          </a:bodyPr>
          <a:lstStyle/>
          <a:p>
            <a:endParaRPr lang="en-US" sz="1600" b="1" dirty="0">
              <a:solidFill>
                <a:srgbClr val="3E3E3E"/>
              </a:solidFill>
            </a:endParaRPr>
          </a:p>
          <a:p>
            <a:r>
              <a:rPr lang="en-US" sz="2400" b="1" dirty="0">
                <a:solidFill>
                  <a:srgbClr val="3E3E3E"/>
                </a:solidFill>
              </a:rPr>
              <a:t>KENNEDY SPACE CENTER</a:t>
            </a:r>
            <a:endParaRPr lang="en-US" sz="800" b="1" dirty="0">
              <a:solidFill>
                <a:srgbClr val="3E3E3E"/>
              </a:solidFill>
            </a:endParaRPr>
          </a:p>
          <a:p>
            <a:endParaRPr lang="en-US" sz="800" b="1" dirty="0">
              <a:solidFill>
                <a:srgbClr val="3E3E3E"/>
              </a:solidFill>
            </a:endParaRPr>
          </a:p>
          <a:p>
            <a:endParaRPr lang="en-US" sz="1200" dirty="0">
              <a:solidFill>
                <a:srgbClr val="3E3E3E"/>
              </a:solidFill>
            </a:endParaRPr>
          </a:p>
          <a:p>
            <a:endParaRPr lang="en-US" sz="1300" dirty="0">
              <a:solidFill>
                <a:srgbClr val="3E3E3E"/>
              </a:solidFill>
            </a:endParaRPr>
          </a:p>
          <a:p>
            <a:endParaRPr lang="en-GB" sz="1300" dirty="0">
              <a:solidFill>
                <a:srgbClr val="3E3E3E"/>
              </a:solidFill>
            </a:endParaRPr>
          </a:p>
          <a:p>
            <a:endParaRPr lang="en-GB" sz="1100" dirty="0">
              <a:solidFill>
                <a:srgbClr val="3E3E3E"/>
              </a:solidFill>
            </a:endParaRPr>
          </a:p>
          <a:p>
            <a:r>
              <a:rPr lang="en-GB" sz="1100" dirty="0">
                <a:solidFill>
                  <a:srgbClr val="3E3E3E"/>
                </a:solidFill>
              </a:rPr>
              <a:t>Kennedy is located approximately 45 minutes from Orlando and is certainly worth a day away from the theme parks.  Not only can you get up close and personal to a real live astronaut but you can see the $100m Space Shuttle Atlantis for yourself and spend a full day exploring the past, present and future of the US Space Programme.  We also offer tickets that include dining with an astronaut so you get to hear tales of Space right from the horse’s mouth! </a:t>
            </a:r>
            <a:endParaRPr lang="en-US" sz="1200" dirty="0">
              <a:solidFill>
                <a:srgbClr val="3E3E3E"/>
              </a:solidFill>
            </a:endParaRPr>
          </a:p>
        </p:txBody>
      </p:sp>
      <p:sp>
        <p:nvSpPr>
          <p:cNvPr id="28" name="Rectangle 27"/>
          <p:cNvSpPr/>
          <p:nvPr/>
        </p:nvSpPr>
        <p:spPr>
          <a:xfrm>
            <a:off x="418885" y="4261907"/>
            <a:ext cx="5322697" cy="646331"/>
          </a:xfrm>
          <a:prstGeom prst="rect">
            <a:avLst/>
          </a:prstGeom>
        </p:spPr>
        <p:txBody>
          <a:bodyPr wrap="square" lIns="0">
            <a:spAutoFit/>
          </a:bodyPr>
          <a:lstStyle/>
          <a:p>
            <a:r>
              <a:rPr lang="en-US" sz="1400" b="1" dirty="0"/>
              <a:t>		                     </a:t>
            </a:r>
            <a:r>
              <a:rPr lang="en-GB" sz="1100" b="1" dirty="0"/>
              <a:t> </a:t>
            </a:r>
            <a:r>
              <a:rPr lang="en-GB" sz="1100" b="1" dirty="0">
                <a:solidFill>
                  <a:srgbClr val="81509B"/>
                </a:solidFill>
              </a:rPr>
              <a:t>tickets that include transport to the Centre also offer an exclusive “Meet &amp; Greet an Astronaut” experience – completely free of charge!  And it’s Kennedy Space </a:t>
            </a:r>
            <a:r>
              <a:rPr lang="en-GB" sz="1100" b="1" dirty="0" err="1">
                <a:solidFill>
                  <a:srgbClr val="81509B"/>
                </a:solidFill>
              </a:rPr>
              <a:t>Center</a:t>
            </a:r>
            <a:r>
              <a:rPr lang="en-GB" sz="1100" b="1" dirty="0">
                <a:solidFill>
                  <a:srgbClr val="81509B"/>
                </a:solidFill>
              </a:rPr>
              <a:t> after all – where history is made!</a:t>
            </a:r>
            <a:endParaRPr lang="en-US" sz="1100" b="1" dirty="0">
              <a:solidFill>
                <a:srgbClr val="81509B"/>
              </a:solidFill>
            </a:endParaRPr>
          </a:p>
        </p:txBody>
      </p:sp>
      <p:sp>
        <p:nvSpPr>
          <p:cNvPr id="29" name="TextBox 28"/>
          <p:cNvSpPr txBox="1"/>
          <p:nvPr/>
        </p:nvSpPr>
        <p:spPr>
          <a:xfrm>
            <a:off x="6549240" y="3559621"/>
            <a:ext cx="5489335" cy="2816156"/>
          </a:xfrm>
          <a:prstGeom prst="rect">
            <a:avLst/>
          </a:prstGeom>
          <a:noFill/>
        </p:spPr>
        <p:txBody>
          <a:bodyPr wrap="square" lIns="0" rtlCol="0">
            <a:spAutoFit/>
          </a:bodyPr>
          <a:lstStyle/>
          <a:p>
            <a:endParaRPr lang="en-US" sz="1600" b="1" dirty="0">
              <a:solidFill>
                <a:srgbClr val="3E3E3E"/>
              </a:solidFill>
            </a:endParaRPr>
          </a:p>
          <a:p>
            <a:r>
              <a:rPr lang="en-GB" sz="2400" b="1" dirty="0">
                <a:solidFill>
                  <a:srgbClr val="3E3E3E"/>
                </a:solidFill>
              </a:rPr>
              <a:t>I-DRIVE 360 ATTRACTIONS INC. LEGOLAND</a:t>
            </a:r>
            <a:endParaRPr lang="en-US" sz="2400" b="1" dirty="0">
              <a:solidFill>
                <a:srgbClr val="3E3E3E"/>
              </a:solidFill>
            </a:endParaRPr>
          </a:p>
          <a:p>
            <a:endParaRPr lang="en-US" sz="800" b="1" dirty="0">
              <a:solidFill>
                <a:srgbClr val="3E3E3E"/>
              </a:solidFill>
            </a:endParaRPr>
          </a:p>
          <a:p>
            <a:endParaRPr lang="en-US" sz="800" b="1" dirty="0">
              <a:solidFill>
                <a:srgbClr val="3E3E3E"/>
              </a:solidFill>
            </a:endParaRPr>
          </a:p>
          <a:p>
            <a:endParaRPr lang="en-US" sz="1200" dirty="0">
              <a:solidFill>
                <a:srgbClr val="3E3E3E"/>
              </a:solidFill>
            </a:endParaRPr>
          </a:p>
          <a:p>
            <a:endParaRPr lang="en-GB" sz="1100" dirty="0">
              <a:solidFill>
                <a:srgbClr val="3E3E3E"/>
              </a:solidFill>
            </a:endParaRPr>
          </a:p>
          <a:p>
            <a:endParaRPr lang="en-GB" sz="1100" dirty="0">
              <a:solidFill>
                <a:srgbClr val="3E3E3E"/>
              </a:solidFill>
            </a:endParaRPr>
          </a:p>
          <a:p>
            <a:pPr>
              <a:spcBef>
                <a:spcPts val="1000"/>
              </a:spcBef>
            </a:pPr>
            <a:r>
              <a:rPr lang="en-GB" sz="1100" dirty="0">
                <a:solidFill>
                  <a:srgbClr val="3E3E3E"/>
                </a:solidFill>
              </a:rPr>
              <a:t>So what’s included?</a:t>
            </a:r>
          </a:p>
          <a:p>
            <a:pPr marL="171450" indent="-171450">
              <a:buFont typeface="Wingdings" panose="05000000000000000000" pitchFamily="2" charset="2"/>
              <a:buChar char="ü"/>
            </a:pPr>
            <a:r>
              <a:rPr lang="en-GB" sz="1100" b="1" dirty="0">
                <a:solidFill>
                  <a:srgbClr val="3E3E3E"/>
                </a:solidFill>
              </a:rPr>
              <a:t>The Orlando Eye </a:t>
            </a:r>
            <a:r>
              <a:rPr lang="en-GB" sz="1100" dirty="0">
                <a:solidFill>
                  <a:srgbClr val="3E3E3E"/>
                </a:solidFill>
              </a:rPr>
              <a:t>(Orlando’s version of the London Eye) offering panoramic views over central Florida</a:t>
            </a:r>
          </a:p>
          <a:p>
            <a:pPr marL="171450" indent="-171450">
              <a:buFont typeface="Wingdings" panose="05000000000000000000" pitchFamily="2" charset="2"/>
              <a:buChar char="ü"/>
            </a:pPr>
            <a:r>
              <a:rPr lang="en-GB" sz="1100" b="1" dirty="0">
                <a:solidFill>
                  <a:srgbClr val="3E3E3E"/>
                </a:solidFill>
              </a:rPr>
              <a:t>Madame </a:t>
            </a:r>
            <a:r>
              <a:rPr lang="en-GB" sz="1100" b="1" dirty="0" err="1">
                <a:solidFill>
                  <a:srgbClr val="3E3E3E"/>
                </a:solidFill>
              </a:rPr>
              <a:t>Tussauds</a:t>
            </a:r>
            <a:r>
              <a:rPr lang="en-GB" sz="1100" b="1" dirty="0">
                <a:solidFill>
                  <a:srgbClr val="3E3E3E"/>
                </a:solidFill>
              </a:rPr>
              <a:t> </a:t>
            </a:r>
            <a:r>
              <a:rPr lang="en-GB" sz="1100" dirty="0">
                <a:solidFill>
                  <a:srgbClr val="3E3E3E"/>
                </a:solidFill>
              </a:rPr>
              <a:t>– a fully interactive experience with waxworks that look more real than the stars themselves</a:t>
            </a:r>
          </a:p>
          <a:p>
            <a:pPr marL="171450" indent="-171450">
              <a:buFont typeface="Wingdings" panose="05000000000000000000" pitchFamily="2" charset="2"/>
              <a:buChar char="ü"/>
            </a:pPr>
            <a:r>
              <a:rPr lang="en-GB" sz="1100" b="1" dirty="0">
                <a:solidFill>
                  <a:srgbClr val="3E3E3E"/>
                </a:solidFill>
              </a:rPr>
              <a:t>SEA LIFE Orlando Aquarium </a:t>
            </a:r>
            <a:r>
              <a:rPr lang="en-GB" sz="1100" dirty="0">
                <a:solidFill>
                  <a:srgbClr val="3E3E3E"/>
                </a:solidFill>
              </a:rPr>
              <a:t>where you can get to see over 5,000 creatures from sharks to sea turtles and seahorses! .  </a:t>
            </a:r>
            <a:endParaRPr lang="en-US" sz="1100" dirty="0">
              <a:solidFill>
                <a:srgbClr val="3E3E3E"/>
              </a:solidFill>
            </a:endParaRPr>
          </a:p>
        </p:txBody>
      </p:sp>
      <p:sp>
        <p:nvSpPr>
          <p:cNvPr id="30" name="Rectangle 29"/>
          <p:cNvSpPr/>
          <p:nvPr/>
        </p:nvSpPr>
        <p:spPr>
          <a:xfrm>
            <a:off x="6581466" y="4259584"/>
            <a:ext cx="5322697" cy="815608"/>
          </a:xfrm>
          <a:prstGeom prst="rect">
            <a:avLst/>
          </a:prstGeom>
        </p:spPr>
        <p:txBody>
          <a:bodyPr wrap="square" lIns="0">
            <a:spAutoFit/>
          </a:bodyPr>
          <a:lstStyle/>
          <a:p>
            <a:r>
              <a:rPr lang="en-US" sz="1400" b="1" dirty="0"/>
              <a:t>		                     </a:t>
            </a:r>
            <a:r>
              <a:rPr lang="en-GB" sz="1100" b="1" dirty="0">
                <a:solidFill>
                  <a:srgbClr val="81509B"/>
                </a:solidFill>
              </a:rPr>
              <a:t>when you pre-purchase tickets to the </a:t>
            </a:r>
          </a:p>
          <a:p>
            <a:r>
              <a:rPr lang="en-GB" sz="1100" b="1" dirty="0">
                <a:solidFill>
                  <a:srgbClr val="81509B"/>
                </a:solidFill>
              </a:rPr>
              <a:t>I-Drive attractions you receive FREE parking AND you can choose when you want to visit them (no need to book exact date) PLUS you can add on a day at LEGOLAND® Florida and enjoy FREE roundtrip transportation!</a:t>
            </a:r>
            <a:endParaRPr lang="en-US" sz="1100" b="1" dirty="0">
              <a:solidFill>
                <a:srgbClr val="81509B"/>
              </a:solidFill>
            </a:endParaRPr>
          </a:p>
        </p:txBody>
      </p:sp>
      <p:pic>
        <p:nvPicPr>
          <p:cNvPr id="31" name="Picture 3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58338" y="4291154"/>
            <a:ext cx="2628900" cy="246245"/>
          </a:xfrm>
          <a:prstGeom prst="rect">
            <a:avLst/>
          </a:prstGeom>
        </p:spPr>
      </p:pic>
      <p:pic>
        <p:nvPicPr>
          <p:cNvPr id="33" name="Picture 3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8885" y="4291154"/>
            <a:ext cx="2628900" cy="246245"/>
          </a:xfrm>
          <a:prstGeom prst="rect">
            <a:avLst/>
          </a:prstGeom>
        </p:spPr>
      </p:pic>
      <p:sp>
        <p:nvSpPr>
          <p:cNvPr id="13" name="Parallelogram 12"/>
          <p:cNvSpPr/>
          <p:nvPr/>
        </p:nvSpPr>
        <p:spPr>
          <a:xfrm rot="4645213">
            <a:off x="10581585" y="-505941"/>
            <a:ext cx="1899727" cy="2133061"/>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809834" y="72428"/>
            <a:ext cx="845369" cy="1032167"/>
          </a:xfrm>
          <a:prstGeom prst="rect">
            <a:avLst/>
          </a:prstGeom>
        </p:spPr>
      </p:pic>
      <p:sp>
        <p:nvSpPr>
          <p:cNvPr id="15" name="Rectangle 14"/>
          <p:cNvSpPr/>
          <p:nvPr/>
        </p:nvSpPr>
        <p:spPr>
          <a:xfrm>
            <a:off x="0" y="1177268"/>
            <a:ext cx="12227396" cy="81164"/>
          </a:xfrm>
          <a:prstGeom prst="rect">
            <a:avLst/>
          </a:prstGeom>
          <a:solidFill>
            <a:srgbClr val="B8D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3E3E"/>
              </a:solidFill>
            </a:endParaRPr>
          </a:p>
        </p:txBody>
      </p:sp>
    </p:spTree>
    <p:extLst>
      <p:ext uri="{BB962C8B-B14F-4D97-AF65-F5344CB8AC3E}">
        <p14:creationId xmlns:p14="http://schemas.microsoft.com/office/powerpoint/2010/main" val="798488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24" y="611"/>
            <a:ext cx="12182573" cy="7118263"/>
          </a:xfrm>
          <a:prstGeom prst="rect">
            <a:avLst/>
          </a:prstGeom>
        </p:spPr>
      </p:pic>
      <p:sp>
        <p:nvSpPr>
          <p:cNvPr id="6" name="Rectangle 5"/>
          <p:cNvSpPr/>
          <p:nvPr/>
        </p:nvSpPr>
        <p:spPr>
          <a:xfrm>
            <a:off x="-19124" y="6312309"/>
            <a:ext cx="12210575" cy="545691"/>
          </a:xfrm>
          <a:prstGeom prst="rect">
            <a:avLst/>
          </a:prstGeom>
          <a:solidFill>
            <a:srgbClr val="815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9240" y="1488893"/>
            <a:ext cx="5260848" cy="2157984"/>
          </a:xfrm>
          <a:prstGeom prst="rect">
            <a:avLst/>
          </a:prstGeom>
        </p:spPr>
      </p:pic>
      <p:sp>
        <p:nvSpPr>
          <p:cNvPr id="23" name="TextBox 22"/>
          <p:cNvSpPr txBox="1"/>
          <p:nvPr/>
        </p:nvSpPr>
        <p:spPr>
          <a:xfrm>
            <a:off x="320098" y="3830140"/>
            <a:ext cx="5276030" cy="415498"/>
          </a:xfrm>
          <a:prstGeom prst="rect">
            <a:avLst/>
          </a:prstGeom>
          <a:noFill/>
        </p:spPr>
        <p:txBody>
          <a:bodyPr wrap="square" rtlCol="0">
            <a:spAutoFit/>
          </a:bodyPr>
          <a:lstStyle/>
          <a:p>
            <a:r>
              <a:rPr lang="en-US" sz="2100" b="1" dirty="0">
                <a:solidFill>
                  <a:srgbClr val="3E3E3E"/>
                </a:solidFill>
              </a:rPr>
              <a:t>BLUE MAN GROUP AT UNIVERSAL ORLANDO</a:t>
            </a:r>
            <a:endParaRPr lang="en-GB" sz="1100" dirty="0">
              <a:solidFill>
                <a:srgbClr val="3E3E3E"/>
              </a:solidFill>
            </a:endParaRPr>
          </a:p>
        </p:txBody>
      </p:sp>
      <p:sp>
        <p:nvSpPr>
          <p:cNvPr id="28" name="Rectangle 27"/>
          <p:cNvSpPr/>
          <p:nvPr/>
        </p:nvSpPr>
        <p:spPr>
          <a:xfrm>
            <a:off x="412499" y="4274577"/>
            <a:ext cx="5396933" cy="2569934"/>
          </a:xfrm>
          <a:prstGeom prst="rect">
            <a:avLst/>
          </a:prstGeom>
        </p:spPr>
        <p:txBody>
          <a:bodyPr wrap="square" lIns="0">
            <a:spAutoFit/>
          </a:bodyPr>
          <a:lstStyle/>
          <a:p>
            <a:r>
              <a:rPr lang="en-US" sz="1400" b="1" dirty="0"/>
              <a:t>		                      </a:t>
            </a:r>
            <a:r>
              <a:rPr lang="en-GB" sz="1100" b="1" dirty="0">
                <a:solidFill>
                  <a:srgbClr val="81509B"/>
                </a:solidFill>
              </a:rPr>
              <a:t>when you pre-book your tickets to this show you don’t need to decide on a particular date – wait until you get to the resort and decide then, offering you the ultimate flexibility when on holiday! PLUS enjoy savings of</a:t>
            </a:r>
          </a:p>
          <a:p>
            <a:r>
              <a:rPr lang="en-GB" sz="1100" b="1" dirty="0">
                <a:solidFill>
                  <a:srgbClr val="81509B"/>
                </a:solidFill>
              </a:rPr>
              <a:t>over 20% off the gate rate!</a:t>
            </a:r>
          </a:p>
          <a:p>
            <a:endParaRPr lang="en-GB" sz="1100" b="1" dirty="0">
              <a:solidFill>
                <a:srgbClr val="81509B"/>
              </a:solidFill>
            </a:endParaRPr>
          </a:p>
          <a:p>
            <a:r>
              <a:rPr lang="en-GB" sz="1000" dirty="0">
                <a:solidFill>
                  <a:srgbClr val="3E3E3E"/>
                </a:solidFill>
              </a:rPr>
              <a:t>Blue Man Group will rock your world. Blow your mind. And unleash your spirit. As three bald and blue men explore our world, together we’ll discover music, laughter and surprises at every turn. By the end of this spectacular journey, you’ll be saying “I DON’T EVEN KNOW WHAT JUST HAPPENED BUT I LOOOVED IT.”</a:t>
            </a:r>
          </a:p>
          <a:p>
            <a:endParaRPr lang="en-GB" sz="1000" dirty="0">
              <a:solidFill>
                <a:srgbClr val="3E3E3E"/>
              </a:solidFill>
            </a:endParaRPr>
          </a:p>
          <a:p>
            <a:r>
              <a:rPr lang="en-GB" sz="1000" dirty="0">
                <a:solidFill>
                  <a:srgbClr val="3E3E3E"/>
                </a:solidFill>
              </a:rPr>
              <a:t>35 million people of all ages, languages and cultures have experienced the imaginative, multisensory world of Blue Man Group. Now it’s your customer's turn to see what all the hype is about.</a:t>
            </a:r>
          </a:p>
          <a:p>
            <a:endParaRPr lang="en-GB" sz="1100" b="1" dirty="0">
              <a:solidFill>
                <a:srgbClr val="81509B"/>
              </a:solidFill>
            </a:endParaRPr>
          </a:p>
          <a:p>
            <a:r>
              <a:rPr lang="en-GB" sz="1100" b="1" dirty="0">
                <a:solidFill>
                  <a:srgbClr val="81509B"/>
                </a:solidFill>
              </a:rPr>
              <a:t> </a:t>
            </a:r>
            <a:endParaRPr lang="en-GB" sz="1100" b="1" dirty="0"/>
          </a:p>
          <a:p>
            <a:endParaRPr lang="en-GB" sz="1100" b="1" dirty="0"/>
          </a:p>
        </p:txBody>
      </p:sp>
      <p:sp>
        <p:nvSpPr>
          <p:cNvPr id="29" name="TextBox 28"/>
          <p:cNvSpPr txBox="1"/>
          <p:nvPr/>
        </p:nvSpPr>
        <p:spPr>
          <a:xfrm>
            <a:off x="6549240" y="3559621"/>
            <a:ext cx="5489335" cy="2369880"/>
          </a:xfrm>
          <a:prstGeom prst="rect">
            <a:avLst/>
          </a:prstGeom>
          <a:noFill/>
        </p:spPr>
        <p:txBody>
          <a:bodyPr wrap="square" lIns="0" rtlCol="0">
            <a:spAutoFit/>
          </a:bodyPr>
          <a:lstStyle/>
          <a:p>
            <a:endParaRPr lang="en-US" sz="1600" b="1" dirty="0">
              <a:solidFill>
                <a:srgbClr val="3E3E3E"/>
              </a:solidFill>
            </a:endParaRPr>
          </a:p>
          <a:p>
            <a:r>
              <a:rPr lang="en-GB" sz="2400" b="1" dirty="0">
                <a:solidFill>
                  <a:srgbClr val="3E3E3E"/>
                </a:solidFill>
              </a:rPr>
              <a:t>KIDS EAT FREE CARD PLUS ORLANDO</a:t>
            </a:r>
            <a:endParaRPr lang="en-US" sz="800" b="1" dirty="0">
              <a:solidFill>
                <a:srgbClr val="3E3E3E"/>
              </a:solidFill>
            </a:endParaRPr>
          </a:p>
          <a:p>
            <a:endParaRPr lang="en-US" sz="800" b="1" dirty="0">
              <a:solidFill>
                <a:srgbClr val="3E3E3E"/>
              </a:solidFill>
            </a:endParaRPr>
          </a:p>
          <a:p>
            <a:endParaRPr lang="en-US" sz="1200" dirty="0">
              <a:solidFill>
                <a:srgbClr val="3E3E3E"/>
              </a:solidFill>
            </a:endParaRPr>
          </a:p>
          <a:p>
            <a:endParaRPr lang="en-GB" sz="1100" dirty="0">
              <a:solidFill>
                <a:srgbClr val="3E3E3E"/>
              </a:solidFill>
            </a:endParaRPr>
          </a:p>
          <a:p>
            <a:endParaRPr lang="en-GB" sz="1100" dirty="0">
              <a:solidFill>
                <a:srgbClr val="3E3E3E"/>
              </a:solidFill>
            </a:endParaRPr>
          </a:p>
          <a:p>
            <a:r>
              <a:rPr lang="en-GB" sz="1100" dirty="0">
                <a:solidFill>
                  <a:srgbClr val="3E3E3E"/>
                </a:solidFill>
              </a:rPr>
              <a:t>This is our best value dining card that allows kids to eat FREE in Orlando and enjoy FREE Kids</a:t>
            </a:r>
          </a:p>
          <a:p>
            <a:r>
              <a:rPr lang="en-GB" sz="1100" dirty="0">
                <a:solidFill>
                  <a:srgbClr val="3E3E3E"/>
                </a:solidFill>
              </a:rPr>
              <a:t>deals at participating attractions too (including Orlando Balloon Rides, </a:t>
            </a:r>
            <a:r>
              <a:rPr lang="en-GB" sz="1100" dirty="0" err="1">
                <a:solidFill>
                  <a:srgbClr val="3E3E3E"/>
                </a:solidFill>
              </a:rPr>
              <a:t>WonderWorks</a:t>
            </a:r>
            <a:r>
              <a:rPr lang="en-GB" sz="1100" dirty="0">
                <a:solidFill>
                  <a:srgbClr val="3E3E3E"/>
                </a:solidFill>
              </a:rPr>
              <a:t> and</a:t>
            </a:r>
          </a:p>
          <a:p>
            <a:r>
              <a:rPr lang="en-GB" sz="1100" dirty="0" err="1">
                <a:solidFill>
                  <a:srgbClr val="3E3E3E"/>
                </a:solidFill>
              </a:rPr>
              <a:t>Gatorland</a:t>
            </a:r>
            <a:r>
              <a:rPr lang="en-GB" sz="1100" dirty="0">
                <a:solidFill>
                  <a:srgbClr val="3E3E3E"/>
                </a:solidFill>
              </a:rPr>
              <a:t>)! With over 120 restaurants to choose from your spoilt for choice! One card per</a:t>
            </a:r>
          </a:p>
          <a:p>
            <a:r>
              <a:rPr lang="en-GB" sz="1100" dirty="0">
                <a:solidFill>
                  <a:srgbClr val="3E3E3E"/>
                </a:solidFill>
              </a:rPr>
              <a:t>child is all you need and is valid for 90 days once activated.</a:t>
            </a:r>
          </a:p>
          <a:p>
            <a:endParaRPr lang="en-GB" sz="1100" dirty="0">
              <a:solidFill>
                <a:srgbClr val="3E3E3E"/>
              </a:solidFill>
            </a:endParaRPr>
          </a:p>
          <a:p>
            <a:r>
              <a:rPr lang="en-GB" sz="1100" dirty="0">
                <a:solidFill>
                  <a:srgbClr val="3E3E3E"/>
                </a:solidFill>
              </a:rPr>
              <a:t>Only condition being one adult meal per FREE child meal needs to be purchased.</a:t>
            </a:r>
          </a:p>
        </p:txBody>
      </p:sp>
      <p:sp>
        <p:nvSpPr>
          <p:cNvPr id="30" name="Rectangle 29"/>
          <p:cNvSpPr/>
          <p:nvPr/>
        </p:nvSpPr>
        <p:spPr>
          <a:xfrm>
            <a:off x="6581466" y="4259584"/>
            <a:ext cx="5322697" cy="477054"/>
          </a:xfrm>
          <a:prstGeom prst="rect">
            <a:avLst/>
          </a:prstGeom>
        </p:spPr>
        <p:txBody>
          <a:bodyPr wrap="square" lIns="0">
            <a:spAutoFit/>
          </a:bodyPr>
          <a:lstStyle/>
          <a:p>
            <a:r>
              <a:rPr lang="en-US" sz="1400" b="1" dirty="0"/>
              <a:t>		                     </a:t>
            </a:r>
            <a:r>
              <a:rPr lang="en-GB" sz="1100" b="1" dirty="0">
                <a:solidFill>
                  <a:srgbClr val="81509B"/>
                </a:solidFill>
              </a:rPr>
              <a:t>by pre-booking you’ll pick your card up for almost 50% CHEAPER than buying in resort!</a:t>
            </a:r>
            <a:endParaRPr lang="en-US" sz="1100" b="1" dirty="0">
              <a:solidFill>
                <a:srgbClr val="81509B"/>
              </a:solidFill>
            </a:endParaRPr>
          </a:p>
        </p:txBody>
      </p:sp>
      <p:pic>
        <p:nvPicPr>
          <p:cNvPr id="31" name="Picture 3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8338" y="4291154"/>
            <a:ext cx="2628900" cy="246245"/>
          </a:xfrm>
          <a:prstGeom prst="rect">
            <a:avLst/>
          </a:prstGeom>
        </p:spPr>
      </p:pic>
      <p:pic>
        <p:nvPicPr>
          <p:cNvPr id="33" name="Picture 3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4049" y="4291154"/>
            <a:ext cx="2628900" cy="246245"/>
          </a:xfrm>
          <a:prstGeom prst="rect">
            <a:avLst/>
          </a:prstGeom>
        </p:spPr>
      </p:pic>
      <p:sp>
        <p:nvSpPr>
          <p:cNvPr id="13" name="Rectangle 12"/>
          <p:cNvSpPr/>
          <p:nvPr/>
        </p:nvSpPr>
        <p:spPr>
          <a:xfrm>
            <a:off x="320098" y="3607912"/>
            <a:ext cx="5489335" cy="200055"/>
          </a:xfrm>
          <a:prstGeom prst="rect">
            <a:avLst/>
          </a:prstGeom>
        </p:spPr>
        <p:txBody>
          <a:bodyPr wrap="square">
            <a:spAutoFit/>
          </a:bodyPr>
          <a:lstStyle/>
          <a:p>
            <a:r>
              <a:rPr lang="en-GB" sz="700" dirty="0">
                <a:solidFill>
                  <a:srgbClr val="3E3E3E"/>
                </a:solidFill>
              </a:rPr>
              <a:t>©2018 BMP. Blue Man Group photos by Lindsey Best. Universal elements and all related indicia TM &amp; 2019 Universal Studios. All rights reserved.</a:t>
            </a:r>
          </a:p>
        </p:txBody>
      </p:sp>
      <p:sp>
        <p:nvSpPr>
          <p:cNvPr id="14" name="Parallelogram 13"/>
          <p:cNvSpPr/>
          <p:nvPr/>
        </p:nvSpPr>
        <p:spPr>
          <a:xfrm rot="4645213">
            <a:off x="10581585" y="-505941"/>
            <a:ext cx="1899727" cy="2133061"/>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09834" y="72428"/>
            <a:ext cx="845369" cy="1032167"/>
          </a:xfrm>
          <a:prstGeom prst="rect">
            <a:avLst/>
          </a:prstGeom>
        </p:spPr>
      </p:pic>
      <p:sp>
        <p:nvSpPr>
          <p:cNvPr id="16" name="Rectangle 15"/>
          <p:cNvSpPr/>
          <p:nvPr/>
        </p:nvSpPr>
        <p:spPr>
          <a:xfrm>
            <a:off x="0" y="1177268"/>
            <a:ext cx="12227396" cy="81164"/>
          </a:xfrm>
          <a:prstGeom prst="rect">
            <a:avLst/>
          </a:prstGeom>
          <a:solidFill>
            <a:srgbClr val="B8D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3E3E"/>
              </a:solidFill>
            </a:endParaRPr>
          </a:p>
        </p:txBody>
      </p:sp>
      <p:sp>
        <p:nvSpPr>
          <p:cNvPr id="2" name="Rectangle 1">
            <a:extLst>
              <a:ext uri="{FF2B5EF4-FFF2-40B4-BE49-F238E27FC236}">
                <a16:creationId xmlns:a16="http://schemas.microsoft.com/office/drawing/2014/main" id="{C88AA9AB-41EA-D044-AA7C-841F32BFE7A6}"/>
              </a:ext>
            </a:extLst>
          </p:cNvPr>
          <p:cNvSpPr/>
          <p:nvPr/>
        </p:nvSpPr>
        <p:spPr>
          <a:xfrm>
            <a:off x="320098" y="6342679"/>
            <a:ext cx="2031325" cy="230832"/>
          </a:xfrm>
          <a:prstGeom prst="rect">
            <a:avLst/>
          </a:prstGeom>
        </p:spPr>
        <p:txBody>
          <a:bodyPr wrap="none">
            <a:spAutoFit/>
          </a:bodyPr>
          <a:lstStyle/>
          <a:p>
            <a:r>
              <a:rPr lang="en-GB" sz="900" b="1" dirty="0">
                <a:solidFill>
                  <a:srgbClr val="FFFFFF"/>
                </a:solidFill>
                <a:latin typeface="Helvetica" pitchFamily="2" charset="0"/>
              </a:rPr>
              <a:t>DARE TO LIVE IN FULL COLOUR.</a:t>
            </a:r>
            <a:endParaRPr lang="en-GB" sz="900" b="1" dirty="0">
              <a:solidFill>
                <a:srgbClr val="FFFFFF"/>
              </a:solidFill>
              <a:effectLst/>
              <a:latin typeface="Helvetica" pitchFamily="2" charset="0"/>
            </a:endParaRPr>
          </a:p>
        </p:txBody>
      </p:sp>
      <p:pic>
        <p:nvPicPr>
          <p:cNvPr id="4" name="Picture 3">
            <a:extLst>
              <a:ext uri="{FF2B5EF4-FFF2-40B4-BE49-F238E27FC236}">
                <a16:creationId xmlns:a16="http://schemas.microsoft.com/office/drawing/2014/main" id="{3D6D02F2-2A8D-2D4A-A34A-B9776790A35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607897" y="1488839"/>
            <a:ext cx="2054181" cy="2171473"/>
          </a:xfrm>
          <a:prstGeom prst="rect">
            <a:avLst/>
          </a:prstGeom>
        </p:spPr>
      </p:pic>
      <p:pic>
        <p:nvPicPr>
          <p:cNvPr id="7" name="Picture 6">
            <a:extLst>
              <a:ext uri="{FF2B5EF4-FFF2-40B4-BE49-F238E27FC236}">
                <a16:creationId xmlns:a16="http://schemas.microsoft.com/office/drawing/2014/main" id="{D08F874A-B9C4-CD4C-9D09-8D80E12BA7D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81912" y="1488840"/>
            <a:ext cx="3166632" cy="2171473"/>
          </a:xfrm>
          <a:prstGeom prst="rect">
            <a:avLst/>
          </a:prstGeom>
        </p:spPr>
      </p:pic>
    </p:spTree>
    <p:extLst>
      <p:ext uri="{BB962C8B-B14F-4D97-AF65-F5344CB8AC3E}">
        <p14:creationId xmlns:p14="http://schemas.microsoft.com/office/powerpoint/2010/main" val="2122825950"/>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B8D43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5740</TotalTime>
  <Words>1823</Words>
  <Application>Microsoft Macintosh PowerPoint</Application>
  <PresentationFormat>Widescreen</PresentationFormat>
  <Paragraphs>153</Paragraphs>
  <Slides>10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Sys Admin</dc:creator>
  <cp:lastModifiedBy>Keiran Snowe</cp:lastModifiedBy>
  <cp:revision>244</cp:revision>
  <cp:lastPrinted>2019-07-26T11:18:33Z</cp:lastPrinted>
  <dcterms:created xsi:type="dcterms:W3CDTF">2016-05-17T12:03:28Z</dcterms:created>
  <dcterms:modified xsi:type="dcterms:W3CDTF">2019-07-26T13:12:04Z</dcterms:modified>
</cp:coreProperties>
</file>