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56" r:id="rId3"/>
    <p:sldId id="258" r:id="rId4"/>
    <p:sldId id="257" r:id="rId5"/>
    <p:sldId id="263" r:id="rId6"/>
    <p:sldId id="259" r:id="rId7"/>
    <p:sldId id="264" r:id="rId8"/>
    <p:sldId id="265" r:id="rId9"/>
    <p:sldId id="262"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09B"/>
    <a:srgbClr val="3E3E3E"/>
    <a:srgbClr val="097649"/>
    <a:srgbClr val="B8D431"/>
    <a:srgbClr val="92D050"/>
    <a:srgbClr val="AFC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7"/>
    <p:restoredTop sz="94751"/>
  </p:normalViewPr>
  <p:slideViewPr>
    <p:cSldViewPr snapToGrid="0" snapToObjects="1">
      <p:cViewPr varScale="1">
        <p:scale>
          <a:sx n="108" d="100"/>
          <a:sy n="108" d="100"/>
        </p:scale>
        <p:origin x="75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C4A37D-7F3C-9A4C-A587-FE00865C5294}" type="datetimeFigureOut">
              <a:rPr lang="en-US" smtClean="0"/>
              <a:t>4/19/2017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6164497-D0E3-3449-A68B-79D95DECF838}" type="slidenum">
              <a:rPr lang="en-US" smtClean="0"/>
              <a:t>‹#›</a:t>
            </a:fld>
            <a:endParaRPr lang="en-US"/>
          </a:p>
        </p:txBody>
      </p:sp>
    </p:spTree>
    <p:extLst>
      <p:ext uri="{BB962C8B-B14F-4D97-AF65-F5344CB8AC3E}">
        <p14:creationId xmlns:p14="http://schemas.microsoft.com/office/powerpoint/2010/main" val="90733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64497-D0E3-3449-A68B-79D95DECF838}" type="slidenum">
              <a:rPr lang="en-US" smtClean="0"/>
              <a:t>2</a:t>
            </a:fld>
            <a:endParaRPr lang="en-US"/>
          </a:p>
        </p:txBody>
      </p:sp>
    </p:spTree>
    <p:extLst>
      <p:ext uri="{BB962C8B-B14F-4D97-AF65-F5344CB8AC3E}">
        <p14:creationId xmlns:p14="http://schemas.microsoft.com/office/powerpoint/2010/main" val="30297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164497-D0E3-3449-A68B-79D95DECF838}" type="slidenum">
              <a:rPr lang="en-US" smtClean="0"/>
              <a:t>8</a:t>
            </a:fld>
            <a:endParaRPr lang="en-US"/>
          </a:p>
        </p:txBody>
      </p:sp>
    </p:spTree>
    <p:extLst>
      <p:ext uri="{BB962C8B-B14F-4D97-AF65-F5344CB8AC3E}">
        <p14:creationId xmlns:p14="http://schemas.microsoft.com/office/powerpoint/2010/main" val="172726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1EFEF0-298F-AB40-96BF-0A7CD6974AE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171121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196578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2047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64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92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9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664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386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217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97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2029123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779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02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12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1EFEF0-298F-AB40-96BF-0A7CD6974AE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8383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1EFEF0-298F-AB40-96BF-0A7CD6974AE5}"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47319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1EFEF0-298F-AB40-96BF-0A7CD6974AE5}"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931009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1EFEF0-298F-AB40-96BF-0A7CD6974AE5}"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91291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1EFEF0-298F-AB40-96BF-0A7CD6974AE5}"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174482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EFEF0-298F-AB40-96BF-0A7CD6974AE5}"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14276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1EFEF0-298F-AB40-96BF-0A7CD6974AE5}"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26F75-C1C9-AC48-AB07-DF5787568F3E}" type="slidenum">
              <a:rPr lang="en-US" smtClean="0"/>
              <a:t>‹#›</a:t>
            </a:fld>
            <a:endParaRPr lang="en-US"/>
          </a:p>
        </p:txBody>
      </p:sp>
    </p:spTree>
    <p:extLst>
      <p:ext uri="{BB962C8B-B14F-4D97-AF65-F5344CB8AC3E}">
        <p14:creationId xmlns:p14="http://schemas.microsoft.com/office/powerpoint/2010/main" val="70491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EFEF0-298F-AB40-96BF-0A7CD6974AE5}"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26F75-C1C9-AC48-AB07-DF5787568F3E}" type="slidenum">
              <a:rPr lang="en-US" smtClean="0"/>
              <a:t>‹#›</a:t>
            </a:fld>
            <a:endParaRPr lang="en-US"/>
          </a:p>
        </p:txBody>
      </p:sp>
    </p:spTree>
    <p:extLst>
      <p:ext uri="{BB962C8B-B14F-4D97-AF65-F5344CB8AC3E}">
        <p14:creationId xmlns:p14="http://schemas.microsoft.com/office/powerpoint/2010/main" val="30650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EFEF0-298F-AB40-96BF-0A7CD6974AE5}" type="datetimeFigureOut">
              <a:rPr lang="en-US" smtClean="0">
                <a:solidFill>
                  <a:prstClr val="black">
                    <a:tint val="75000"/>
                  </a:prstClr>
                </a:solidFill>
              </a:rPr>
              <a:pPr/>
              <a:t>4/19/2017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26F75-C1C9-AC48-AB07-DF5787568F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800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hyperlink" Target="https://www.instagram.com/attractionworld/" TargetMode="External"/><Relationship Id="rId13"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19.png"/><Relationship Id="rId12" Type="http://schemas.openxmlformats.org/officeDocument/2006/relationships/hyperlink" Target="https://www.pinterest.com/AttractionWorld/" TargetMode="External"/><Relationship Id="rId17"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twitter.com/WeGiveUTheWorld" TargetMode="External"/><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hyperlink" Target="https://plus.google.com/+AttractionworldLtd/posts" TargetMode="External"/><Relationship Id="rId4" Type="http://schemas.openxmlformats.org/officeDocument/2006/relationships/hyperlink" Target="https://www.facebook.com/AttractionWorld" TargetMode="External"/><Relationship Id="rId9" Type="http://schemas.openxmlformats.org/officeDocument/2006/relationships/image" Target="../media/image20.png"/><Relationship Id="rId14" Type="http://schemas.openxmlformats.org/officeDocument/2006/relationships/hyperlink" Target="https://www.youtube.com/user/AttractionWorld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195030"/>
            <a:ext cx="12191999" cy="7123770"/>
          </a:xfrm>
          <a:prstGeom prst="rect">
            <a:avLst/>
          </a:prstGeom>
        </p:spPr>
      </p:pic>
      <p:sp>
        <p:nvSpPr>
          <p:cNvPr id="9" name="Rectangle 8"/>
          <p:cNvSpPr/>
          <p:nvPr/>
        </p:nvSpPr>
        <p:spPr>
          <a:xfrm>
            <a:off x="0" y="6247914"/>
            <a:ext cx="12192000"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9619" y="2346065"/>
            <a:ext cx="6096000" cy="400110"/>
          </a:xfrm>
          <a:prstGeom prst="rect">
            <a:avLst/>
          </a:prstGeom>
          <a:noFill/>
        </p:spPr>
        <p:txBody>
          <a:bodyPr wrap="square" lIns="0" rtlCol="0">
            <a:spAutoFit/>
          </a:bodyPr>
          <a:lstStyle/>
          <a:p>
            <a:r>
              <a:rPr lang="en-US" sz="2000" dirty="0">
                <a:solidFill>
                  <a:schemeClr val="bg1"/>
                </a:solidFill>
              </a:rPr>
              <a:t>DESTINATION TRAINING GUIDES </a:t>
            </a:r>
          </a:p>
        </p:txBody>
      </p:sp>
      <p:sp>
        <p:nvSpPr>
          <p:cNvPr id="13" name="Rectangle 12"/>
          <p:cNvSpPr/>
          <p:nvPr/>
        </p:nvSpPr>
        <p:spPr>
          <a:xfrm>
            <a:off x="9710985" y="3549132"/>
            <a:ext cx="2422020" cy="646331"/>
          </a:xfrm>
          <a:prstGeom prst="rect">
            <a:avLst/>
          </a:prstGeom>
        </p:spPr>
        <p:txBody>
          <a:bodyPr wrap="square">
            <a:spAutoFit/>
          </a:bodyPr>
          <a:lstStyle/>
          <a:p>
            <a:r>
              <a:rPr lang="en-US" sz="1200" dirty="0">
                <a:solidFill>
                  <a:srgbClr val="3E3E3E"/>
                </a:solidFill>
              </a:rPr>
              <a:t>Save </a:t>
            </a:r>
            <a:r>
              <a:rPr lang="en-US" sz="1200" b="1" dirty="0">
                <a:solidFill>
                  <a:srgbClr val="3E3E3E"/>
                </a:solidFill>
              </a:rPr>
              <a:t>valuable time &amp; money</a:t>
            </a:r>
            <a:r>
              <a:rPr lang="en-US" sz="1200" dirty="0">
                <a:solidFill>
                  <a:srgbClr val="3E3E3E"/>
                </a:solidFill>
              </a:rPr>
              <a:t> </a:t>
            </a:r>
            <a:br>
              <a:rPr lang="en-US" sz="1200" dirty="0">
                <a:solidFill>
                  <a:srgbClr val="3E3E3E"/>
                </a:solidFill>
              </a:rPr>
            </a:br>
            <a:r>
              <a:rPr lang="en-US" sz="1200" dirty="0">
                <a:solidFill>
                  <a:srgbClr val="3E3E3E"/>
                </a:solidFill>
              </a:rPr>
              <a:t>by pre-booking your customers’ experiences ..</a:t>
            </a:r>
          </a:p>
        </p:txBody>
      </p:sp>
      <p:sp>
        <p:nvSpPr>
          <p:cNvPr id="14" name="Rectangle 13"/>
          <p:cNvSpPr/>
          <p:nvPr/>
        </p:nvSpPr>
        <p:spPr>
          <a:xfrm>
            <a:off x="9710985" y="4409626"/>
            <a:ext cx="2422020" cy="461665"/>
          </a:xfrm>
          <a:prstGeom prst="rect">
            <a:avLst/>
          </a:prstGeom>
        </p:spPr>
        <p:txBody>
          <a:bodyPr wrap="square">
            <a:spAutoFit/>
          </a:bodyPr>
          <a:lstStyle/>
          <a:p>
            <a:r>
              <a:rPr lang="en-US" sz="1200" dirty="0">
                <a:solidFill>
                  <a:srgbClr val="3E3E3E"/>
                </a:solidFill>
              </a:rPr>
              <a:t>Benefit from </a:t>
            </a:r>
            <a:r>
              <a:rPr lang="en-US" sz="1200" b="1" dirty="0">
                <a:solidFill>
                  <a:srgbClr val="3E3E3E"/>
                </a:solidFill>
              </a:rPr>
              <a:t>UK EXCLUSIVE</a:t>
            </a:r>
            <a:r>
              <a:rPr lang="en-US" sz="1200" dirty="0">
                <a:solidFill>
                  <a:srgbClr val="3E3E3E"/>
                </a:solidFill>
              </a:rPr>
              <a:t>, </a:t>
            </a:r>
            <a:br>
              <a:rPr lang="en-US" sz="1200" dirty="0">
                <a:solidFill>
                  <a:srgbClr val="3E3E3E"/>
                </a:solidFill>
              </a:rPr>
            </a:br>
            <a:r>
              <a:rPr lang="en-US" sz="1200" dirty="0">
                <a:solidFill>
                  <a:srgbClr val="3E3E3E"/>
                </a:solidFill>
              </a:rPr>
              <a:t>money saving offers ..</a:t>
            </a:r>
          </a:p>
        </p:txBody>
      </p:sp>
      <p:sp>
        <p:nvSpPr>
          <p:cNvPr id="16" name="Rectangle 15"/>
          <p:cNvSpPr/>
          <p:nvPr/>
        </p:nvSpPr>
        <p:spPr>
          <a:xfrm>
            <a:off x="9710985" y="5270120"/>
            <a:ext cx="2422020" cy="646331"/>
          </a:xfrm>
          <a:prstGeom prst="rect">
            <a:avLst/>
          </a:prstGeom>
        </p:spPr>
        <p:txBody>
          <a:bodyPr wrap="square">
            <a:spAutoFit/>
          </a:bodyPr>
          <a:lstStyle/>
          <a:p>
            <a:r>
              <a:rPr lang="en-US" sz="1200" dirty="0">
                <a:solidFill>
                  <a:srgbClr val="3E3E3E"/>
                </a:solidFill>
              </a:rPr>
              <a:t>Many popular attractions sell out in advance – make sure your customers </a:t>
            </a:r>
            <a:r>
              <a:rPr lang="en-US" sz="1200" b="1" dirty="0">
                <a:solidFill>
                  <a:srgbClr val="3E3E3E"/>
                </a:solidFill>
              </a:rPr>
              <a:t>don’t miss out!</a:t>
            </a:r>
          </a:p>
        </p:txBody>
      </p:sp>
    </p:spTree>
    <p:extLst>
      <p:ext uri="{BB962C8B-B14F-4D97-AF65-F5344CB8AC3E}">
        <p14:creationId xmlns:p14="http://schemas.microsoft.com/office/powerpoint/2010/main" val="121911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972" y="-8878"/>
            <a:ext cx="12321668" cy="6231851"/>
          </a:xfrm>
          <a:prstGeom prst="rect">
            <a:avLst/>
          </a:prstGeom>
        </p:spPr>
      </p:pic>
      <p:sp>
        <p:nvSpPr>
          <p:cNvPr id="12" name="Rectangle 11"/>
          <p:cNvSpPr/>
          <p:nvPr/>
        </p:nvSpPr>
        <p:spPr>
          <a:xfrm>
            <a:off x="0" y="6209414"/>
            <a:ext cx="12192000" cy="648586"/>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6476" y="6228586"/>
            <a:ext cx="11857703" cy="632481"/>
          </a:xfrm>
          <a:prstGeom prst="rect">
            <a:avLst/>
          </a:prstGeom>
          <a:noFill/>
        </p:spPr>
        <p:txBody>
          <a:bodyPr wrap="square" rtlCol="0">
            <a:spAutoFit/>
          </a:bodyPr>
          <a:lstStyle/>
          <a:p>
            <a:r>
              <a:rPr lang="en-GB" sz="1170" dirty="0">
                <a:solidFill>
                  <a:schemeClr val="bg1"/>
                </a:solidFill>
              </a:rPr>
              <a:t>Dubai is a city in the United Arab Emirates known for luxury shopping, ultramodern architecture and a lively nightlife scene. Customers tend to stay either in the city or at the beach. The Airport is actually situated in </a:t>
            </a:r>
            <a:r>
              <a:rPr lang="en-GB" sz="1170" dirty="0" err="1">
                <a:solidFill>
                  <a:schemeClr val="bg1"/>
                </a:solidFill>
              </a:rPr>
              <a:t>Deira</a:t>
            </a:r>
            <a:r>
              <a:rPr lang="en-GB" sz="1170" dirty="0">
                <a:solidFill>
                  <a:schemeClr val="bg1"/>
                </a:solidFill>
              </a:rPr>
              <a:t> (which is part of ‘Dubai’) and is approximately 20-30 minutes from Dubai ‘centre’ – depending whether your customers are staying in the city or at the beach. Taxi’s are readily available and fares are very reasonable. </a:t>
            </a:r>
            <a:endParaRPr lang="en-US" sz="1170" dirty="0">
              <a:solidFill>
                <a:schemeClr val="bg1"/>
              </a:solidFill>
            </a:endParaRPr>
          </a:p>
        </p:txBody>
      </p:sp>
    </p:spTree>
    <p:extLst>
      <p:ext uri="{BB962C8B-B14F-4D97-AF65-F5344CB8AC3E}">
        <p14:creationId xmlns:p14="http://schemas.microsoft.com/office/powerpoint/2010/main" val="6732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754"/>
            <a:ext cx="12192000" cy="7123771"/>
          </a:xfrm>
          <a:prstGeom prst="rect">
            <a:avLst/>
          </a:prstGeom>
        </p:spPr>
      </p:pic>
      <p:sp>
        <p:nvSpPr>
          <p:cNvPr id="10" name="TextBox 9"/>
          <p:cNvSpPr txBox="1"/>
          <p:nvPr/>
        </p:nvSpPr>
        <p:spPr>
          <a:xfrm>
            <a:off x="320098" y="3835846"/>
            <a:ext cx="5276030" cy="2339102"/>
          </a:xfrm>
          <a:prstGeom prst="rect">
            <a:avLst/>
          </a:prstGeom>
          <a:noFill/>
        </p:spPr>
        <p:txBody>
          <a:bodyPr wrap="square" rtlCol="0">
            <a:spAutoFit/>
          </a:bodyPr>
          <a:lstStyle/>
          <a:p>
            <a:endParaRPr lang="en-US" sz="1600" b="1" dirty="0">
              <a:solidFill>
                <a:srgbClr val="3E3E3E"/>
              </a:solidFill>
            </a:endParaRPr>
          </a:p>
          <a:p>
            <a:r>
              <a:rPr lang="en-US" sz="2400" b="1" dirty="0">
                <a:solidFill>
                  <a:srgbClr val="3E3E3E"/>
                </a:solidFill>
              </a:rPr>
              <a:t>BEST OF DUBAI - CITY TOUR &amp; CRUISE</a:t>
            </a:r>
            <a:endParaRPr lang="en-US" sz="800" b="1" dirty="0">
              <a:solidFill>
                <a:srgbClr val="3E3E3E"/>
              </a:solidFill>
            </a:endParaRPr>
          </a:p>
          <a:p>
            <a:endParaRPr lang="en-US" sz="800" b="1" dirty="0">
              <a:solidFill>
                <a:srgbClr val="097649"/>
              </a:solidFill>
            </a:endParaRPr>
          </a:p>
          <a:p>
            <a:endParaRPr lang="en-US" sz="800" b="1" dirty="0">
              <a:solidFill>
                <a:srgbClr val="097649"/>
              </a:solidFill>
            </a:endParaRPr>
          </a:p>
          <a:p>
            <a:endParaRPr lang="en-US" sz="1200" dirty="0">
              <a:solidFill>
                <a:srgbClr val="097649"/>
              </a:solidFill>
            </a:endParaRPr>
          </a:p>
          <a:p>
            <a:endParaRPr lang="en-US" sz="1300" dirty="0">
              <a:solidFill>
                <a:srgbClr val="097649"/>
              </a:solidFill>
            </a:endParaRPr>
          </a:p>
          <a:p>
            <a:endParaRPr lang="en-US" sz="1300" dirty="0">
              <a:solidFill>
                <a:srgbClr val="3E3E3E"/>
              </a:solidFill>
            </a:endParaRPr>
          </a:p>
          <a:p>
            <a:r>
              <a:rPr lang="en-GB" sz="1300" dirty="0">
                <a:solidFill>
                  <a:srgbClr val="3E3E3E"/>
                </a:solidFill>
              </a:rPr>
              <a:t>From the beach to the creek, to the city, this 4-hour tour guided by locals will give you an invaluable insight into Dubai.  Couple this with a traditional Dhow Dinner Cruise on the Creek with an award winning buffet dinner and unbeatable views of the city – a definite winning combo!</a:t>
            </a:r>
            <a:endParaRPr lang="en-US" sz="1600" dirty="0">
              <a:solidFill>
                <a:srgbClr val="3E3E3E"/>
              </a:solidFill>
            </a:endParaRPr>
          </a:p>
        </p:txBody>
      </p:sp>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8885" y="4538132"/>
            <a:ext cx="5322697" cy="523220"/>
          </a:xfrm>
          <a:prstGeom prst="rect">
            <a:avLst/>
          </a:prstGeom>
        </p:spPr>
        <p:txBody>
          <a:bodyPr wrap="square" lIns="0">
            <a:spAutoFit/>
          </a:bodyPr>
          <a:lstStyle/>
          <a:p>
            <a:r>
              <a:rPr lang="en-US" sz="1400" b="1" dirty="0"/>
              <a:t>		                      </a:t>
            </a:r>
            <a:r>
              <a:rPr lang="en-GB" sz="1400" b="1" dirty="0">
                <a:solidFill>
                  <a:srgbClr val="81509B"/>
                </a:solidFill>
              </a:rPr>
              <a:t>you get to experience two of our top selling  tours at a discounted price not available in resort!</a:t>
            </a:r>
            <a:endParaRPr lang="en-US" sz="1400" b="1" dirty="0">
              <a:solidFill>
                <a:srgbClr val="81509B"/>
              </a:solidFill>
            </a:endParaRPr>
          </a:p>
        </p:txBody>
      </p:sp>
      <p:pic>
        <p:nvPicPr>
          <p:cNvPr id="18" name="Picture 17"/>
          <p:cNvPicPr>
            <a:picLocks noChangeAspect="1"/>
          </p:cNvPicPr>
          <p:nvPr/>
        </p:nvPicPr>
        <p:blipFill>
          <a:blip r:embed="rId3"/>
          <a:stretch>
            <a:fillRect/>
          </a:stretch>
        </p:blipFill>
        <p:spPr>
          <a:xfrm>
            <a:off x="418885" y="4567379"/>
            <a:ext cx="2628900" cy="246245"/>
          </a:xfrm>
          <a:prstGeom prst="rect">
            <a:avLst/>
          </a:prstGeom>
        </p:spPr>
      </p:pic>
      <p:sp>
        <p:nvSpPr>
          <p:cNvPr id="26" name="TextBox 25"/>
          <p:cNvSpPr txBox="1"/>
          <p:nvPr/>
        </p:nvSpPr>
        <p:spPr>
          <a:xfrm>
            <a:off x="6549240" y="3835846"/>
            <a:ext cx="5284501" cy="2508379"/>
          </a:xfrm>
          <a:prstGeom prst="rect">
            <a:avLst/>
          </a:prstGeom>
          <a:noFill/>
        </p:spPr>
        <p:txBody>
          <a:bodyPr wrap="square" lIns="0" rtlCol="0">
            <a:spAutoFit/>
          </a:bodyPr>
          <a:lstStyle/>
          <a:p>
            <a:endParaRPr lang="en-US" sz="1600" b="1" dirty="0"/>
          </a:p>
          <a:p>
            <a:r>
              <a:rPr lang="en-US" sz="2400" b="1" dirty="0">
                <a:solidFill>
                  <a:srgbClr val="3E3E3E"/>
                </a:solidFill>
              </a:rPr>
              <a:t>BURJ KHALIFA</a:t>
            </a:r>
          </a:p>
          <a:p>
            <a:endParaRPr lang="en-US" sz="2400" b="1" dirty="0">
              <a:solidFill>
                <a:srgbClr val="097649"/>
              </a:solidFill>
            </a:endParaRPr>
          </a:p>
          <a:p>
            <a:endParaRPr lang="en-US" sz="800" b="1" dirty="0">
              <a:solidFill>
                <a:srgbClr val="097649"/>
              </a:solidFill>
            </a:endParaRPr>
          </a:p>
          <a:p>
            <a:endParaRPr lang="en-US" sz="800" b="1" dirty="0">
              <a:solidFill>
                <a:srgbClr val="097649"/>
              </a:solidFill>
            </a:endParaRPr>
          </a:p>
          <a:p>
            <a:endParaRPr lang="en-US" sz="1200" dirty="0"/>
          </a:p>
          <a:p>
            <a:r>
              <a:rPr lang="en-GB" sz="1300" dirty="0">
                <a:solidFill>
                  <a:srgbClr val="3E3E3E"/>
                </a:solidFill>
              </a:rPr>
              <a:t>Experience panoramic views like no other on the observation terrace 452m above the ground!  Check out other ticket options including </a:t>
            </a:r>
            <a:r>
              <a:rPr lang="en-GB" sz="1300" dirty="0" err="1">
                <a:solidFill>
                  <a:srgbClr val="3E3E3E"/>
                </a:solidFill>
              </a:rPr>
              <a:t>Burj</a:t>
            </a:r>
            <a:r>
              <a:rPr lang="en-GB" sz="1300" dirty="0">
                <a:solidFill>
                  <a:srgbClr val="3E3E3E"/>
                </a:solidFill>
              </a:rPr>
              <a:t> </a:t>
            </a:r>
            <a:r>
              <a:rPr lang="en-GB" sz="1300" dirty="0" err="1">
                <a:solidFill>
                  <a:srgbClr val="3E3E3E"/>
                </a:solidFill>
              </a:rPr>
              <a:t>Khalifa</a:t>
            </a:r>
            <a:r>
              <a:rPr lang="en-GB" sz="1300" dirty="0">
                <a:solidFill>
                  <a:srgbClr val="3E3E3E"/>
                </a:solidFill>
              </a:rPr>
              <a:t> SKY 148th Floor Observation Deck - the highest you can get without boarding a plane!  Plus dining options at the Armani restaurant and other key attractions.</a:t>
            </a:r>
            <a:endParaRPr lang="en-US" sz="1300" dirty="0">
              <a:solidFill>
                <a:srgbClr val="3E3E3E"/>
              </a:solidFill>
            </a:endParaRPr>
          </a:p>
        </p:txBody>
      </p:sp>
      <p:sp>
        <p:nvSpPr>
          <p:cNvPr id="27" name="Rectangle 26"/>
          <p:cNvSpPr/>
          <p:nvPr/>
        </p:nvSpPr>
        <p:spPr>
          <a:xfrm>
            <a:off x="6581466" y="4535809"/>
            <a:ext cx="5322697" cy="738664"/>
          </a:xfrm>
          <a:prstGeom prst="rect">
            <a:avLst/>
          </a:prstGeom>
        </p:spPr>
        <p:txBody>
          <a:bodyPr wrap="square" lIns="0">
            <a:spAutoFit/>
          </a:bodyPr>
          <a:lstStyle/>
          <a:p>
            <a:r>
              <a:rPr lang="en-US" sz="1400" b="1" dirty="0"/>
              <a:t>		                     </a:t>
            </a:r>
            <a:r>
              <a:rPr lang="en-GB" sz="1400" b="1" dirty="0">
                <a:solidFill>
                  <a:srgbClr val="81509B"/>
                </a:solidFill>
              </a:rPr>
              <a:t>pre-booking is essential if you want to visit the tallest building in the world.  Customers who leave it until they get to resort are often disappointed as it sells out.</a:t>
            </a:r>
            <a:endParaRPr lang="en-US" sz="1400" b="1" dirty="0">
              <a:solidFill>
                <a:srgbClr val="81509B"/>
              </a:solidFill>
            </a:endParaRPr>
          </a:p>
        </p:txBody>
      </p:sp>
      <p:pic>
        <p:nvPicPr>
          <p:cNvPr id="28" name="Picture 27"/>
          <p:cNvPicPr>
            <a:picLocks noChangeAspect="1"/>
          </p:cNvPicPr>
          <p:nvPr/>
        </p:nvPicPr>
        <p:blipFill>
          <a:blip r:embed="rId3"/>
          <a:stretch>
            <a:fillRect/>
          </a:stretch>
        </p:blipFill>
        <p:spPr>
          <a:xfrm>
            <a:off x="6558338" y="4567379"/>
            <a:ext cx="2628900" cy="2462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61" y="1765118"/>
            <a:ext cx="5260848" cy="215798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240" y="1765118"/>
            <a:ext cx="5260848" cy="2157984"/>
          </a:xfrm>
          <a:prstGeom prst="rect">
            <a:avLst/>
          </a:prstGeom>
        </p:spPr>
      </p:pic>
      <p:sp>
        <p:nvSpPr>
          <p:cNvPr id="13" name="Parallelogram 12"/>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6"/>
          <a:stretch>
            <a:fillRect/>
          </a:stretch>
        </p:blipFill>
        <p:spPr>
          <a:xfrm>
            <a:off x="10809834" y="72428"/>
            <a:ext cx="845369" cy="1032167"/>
          </a:xfrm>
          <a:prstGeom prst="rect">
            <a:avLst/>
          </a:prstGeom>
        </p:spPr>
      </p:pic>
      <p:sp>
        <p:nvSpPr>
          <p:cNvPr id="16" name="Rectangle 15"/>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144446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0" y="-12754"/>
            <a:ext cx="12192000" cy="7123771"/>
          </a:xfrm>
          <a:prstGeom prst="rect">
            <a:avLst/>
          </a:prstGeom>
        </p:spPr>
      </p:pic>
      <p:sp>
        <p:nvSpPr>
          <p:cNvPr id="10" name="TextBox 9"/>
          <p:cNvSpPr txBox="1"/>
          <p:nvPr/>
        </p:nvSpPr>
        <p:spPr>
          <a:xfrm>
            <a:off x="320097" y="3835846"/>
            <a:ext cx="5758485" cy="2508379"/>
          </a:xfrm>
          <a:prstGeom prst="rect">
            <a:avLst/>
          </a:prstGeom>
          <a:noFill/>
        </p:spPr>
        <p:txBody>
          <a:bodyPr wrap="square" rtlCol="0">
            <a:spAutoFit/>
          </a:bodyPr>
          <a:lstStyle/>
          <a:p>
            <a:endParaRPr lang="en-US" sz="1600" b="1" dirty="0"/>
          </a:p>
          <a:p>
            <a:r>
              <a:rPr lang="en-GB" sz="2400" b="1" dirty="0">
                <a:solidFill>
                  <a:srgbClr val="3E3E3E"/>
                </a:solidFill>
              </a:rPr>
              <a:t>ATLANTIS THE PALM DOLPHIN EXPERIENCES</a:t>
            </a:r>
          </a:p>
          <a:p>
            <a:endParaRPr lang="en-GB" sz="2400" b="1" dirty="0">
              <a:solidFill>
                <a:srgbClr val="097649"/>
              </a:solidFill>
            </a:endParaRPr>
          </a:p>
          <a:p>
            <a:endParaRPr lang="en-US" sz="800" b="1" dirty="0">
              <a:solidFill>
                <a:srgbClr val="097649"/>
              </a:solidFill>
            </a:endParaRPr>
          </a:p>
          <a:p>
            <a:endParaRPr lang="en-US" sz="800" b="1" dirty="0">
              <a:solidFill>
                <a:srgbClr val="097649"/>
              </a:solidFill>
            </a:endParaRPr>
          </a:p>
          <a:p>
            <a:endParaRPr lang="en-US" sz="1200" dirty="0">
              <a:solidFill>
                <a:srgbClr val="097649"/>
              </a:solidFill>
            </a:endParaRPr>
          </a:p>
          <a:p>
            <a:endParaRPr lang="en-US" sz="1300" dirty="0">
              <a:solidFill>
                <a:srgbClr val="097649"/>
              </a:solidFill>
            </a:endParaRPr>
          </a:p>
          <a:p>
            <a:r>
              <a:rPr lang="en-GB" sz="1300" dirty="0">
                <a:solidFill>
                  <a:srgbClr val="3E3E3E"/>
                </a:solidFill>
              </a:rPr>
              <a:t>This amazing resort is another MUST-DO.  Whether you want to spend a day swimming with the dolphins or simply just spend a day at the waterpark and The Lost Chambers Aquarium make sure your customers pre-purchase to get the best money saving tickets and value-added offers.</a:t>
            </a:r>
          </a:p>
        </p:txBody>
      </p:sp>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18885" y="4538132"/>
            <a:ext cx="5322697" cy="954107"/>
          </a:xfrm>
          <a:prstGeom prst="rect">
            <a:avLst/>
          </a:prstGeom>
        </p:spPr>
        <p:txBody>
          <a:bodyPr wrap="square" lIns="0">
            <a:spAutoFit/>
          </a:bodyPr>
          <a:lstStyle/>
          <a:p>
            <a:r>
              <a:rPr lang="en-US" sz="1400" b="1" dirty="0"/>
              <a:t>		                      </a:t>
            </a:r>
            <a:r>
              <a:rPr lang="en-US" sz="1400" b="1" dirty="0">
                <a:solidFill>
                  <a:srgbClr val="81509B"/>
                </a:solidFill>
              </a:rPr>
              <a:t>it’s the ONLY water park in Dubai to offer dolphin experiences and is essential to pre-book if you want to enjoy this </a:t>
            </a:r>
            <a:r>
              <a:rPr lang="en-GB" sz="1400" b="1" dirty="0">
                <a:solidFill>
                  <a:srgbClr val="81509B"/>
                </a:solidFill>
              </a:rPr>
              <a:t>popular attraction. PLUS booking an experience ensures a complimentary ticket to the waterpark  – worth over £40!</a:t>
            </a:r>
            <a:endParaRPr lang="en-US" sz="1400" b="1" dirty="0">
              <a:solidFill>
                <a:srgbClr val="81509B"/>
              </a:solidFill>
            </a:endParaRPr>
          </a:p>
        </p:txBody>
      </p:sp>
      <p:pic>
        <p:nvPicPr>
          <p:cNvPr id="18" name="Picture 17"/>
          <p:cNvPicPr>
            <a:picLocks noChangeAspect="1"/>
          </p:cNvPicPr>
          <p:nvPr/>
        </p:nvPicPr>
        <p:blipFill>
          <a:blip r:embed="rId3"/>
          <a:stretch>
            <a:fillRect/>
          </a:stretch>
        </p:blipFill>
        <p:spPr>
          <a:xfrm>
            <a:off x="418885" y="4567379"/>
            <a:ext cx="2628900" cy="246245"/>
          </a:xfrm>
          <a:prstGeom prst="rect">
            <a:avLst/>
          </a:prstGeom>
        </p:spPr>
      </p:pic>
      <p:sp>
        <p:nvSpPr>
          <p:cNvPr id="26" name="TextBox 25"/>
          <p:cNvSpPr txBox="1"/>
          <p:nvPr/>
        </p:nvSpPr>
        <p:spPr>
          <a:xfrm>
            <a:off x="6549240" y="3835846"/>
            <a:ext cx="5284501" cy="2508379"/>
          </a:xfrm>
          <a:prstGeom prst="rect">
            <a:avLst/>
          </a:prstGeom>
          <a:noFill/>
        </p:spPr>
        <p:txBody>
          <a:bodyPr wrap="square" lIns="0" rtlCol="0">
            <a:spAutoFit/>
          </a:bodyPr>
          <a:lstStyle/>
          <a:p>
            <a:endParaRPr lang="en-US" sz="1600" b="1" dirty="0"/>
          </a:p>
          <a:p>
            <a:r>
              <a:rPr lang="en-US" sz="2400" b="1" dirty="0">
                <a:solidFill>
                  <a:srgbClr val="3E3E3E"/>
                </a:solidFill>
              </a:rPr>
              <a:t>BATEAUX DUBAI DINNER CRUISE</a:t>
            </a:r>
          </a:p>
          <a:p>
            <a:endParaRPr lang="en-US" sz="2400" b="1" dirty="0">
              <a:solidFill>
                <a:srgbClr val="097649"/>
              </a:solidFill>
            </a:endParaRPr>
          </a:p>
          <a:p>
            <a:endParaRPr lang="en-US" sz="800" b="1" dirty="0">
              <a:solidFill>
                <a:srgbClr val="097649"/>
              </a:solidFill>
            </a:endParaRPr>
          </a:p>
          <a:p>
            <a:endParaRPr lang="en-US" sz="800" b="1" dirty="0">
              <a:solidFill>
                <a:srgbClr val="097649"/>
              </a:solidFill>
            </a:endParaRPr>
          </a:p>
          <a:p>
            <a:endParaRPr lang="en-US" sz="1200" dirty="0"/>
          </a:p>
          <a:p>
            <a:r>
              <a:rPr lang="en-GB" sz="1300" dirty="0">
                <a:solidFill>
                  <a:srgbClr val="3E3E3E"/>
                </a:solidFill>
              </a:rPr>
              <a:t>Another not to be missed experience in Dubai!  Enjoy spectacular 360-degree views of Dubai as you dine on an exquisite a la carte 4-course dinner whilst sailing majestically  down the magnificent Dubai Creek.  The cruise lasts approximately 2½ hours.  Dress code – smart.  No sleeveless tops, shorts or flip-flops! *Max. 4 guests per table for window seating.</a:t>
            </a:r>
            <a:endParaRPr lang="en-US" sz="1300" dirty="0">
              <a:solidFill>
                <a:srgbClr val="3E3E3E"/>
              </a:solidFill>
            </a:endParaRPr>
          </a:p>
        </p:txBody>
      </p:sp>
      <p:sp>
        <p:nvSpPr>
          <p:cNvPr id="27" name="Rectangle 26"/>
          <p:cNvSpPr/>
          <p:nvPr/>
        </p:nvSpPr>
        <p:spPr>
          <a:xfrm>
            <a:off x="6581466" y="4535809"/>
            <a:ext cx="5322697" cy="738664"/>
          </a:xfrm>
          <a:prstGeom prst="rect">
            <a:avLst/>
          </a:prstGeom>
        </p:spPr>
        <p:txBody>
          <a:bodyPr wrap="square" lIns="0">
            <a:spAutoFit/>
          </a:bodyPr>
          <a:lstStyle/>
          <a:p>
            <a:r>
              <a:rPr lang="en-US" sz="1400" b="1" dirty="0"/>
              <a:t>		                     </a:t>
            </a:r>
            <a:r>
              <a:rPr lang="en-GB" sz="1400" b="1" dirty="0">
                <a:solidFill>
                  <a:srgbClr val="81509B"/>
                </a:solidFill>
              </a:rPr>
              <a:t>when you book with us we guarantee you complimentary window seating for THE BEST views of Dubai!*</a:t>
            </a:r>
            <a:endParaRPr lang="en-US" sz="1400" b="1" dirty="0">
              <a:solidFill>
                <a:srgbClr val="81509B"/>
              </a:solidFill>
            </a:endParaRPr>
          </a:p>
        </p:txBody>
      </p:sp>
      <p:pic>
        <p:nvPicPr>
          <p:cNvPr id="28" name="Picture 27"/>
          <p:cNvPicPr>
            <a:picLocks noChangeAspect="1"/>
          </p:cNvPicPr>
          <p:nvPr/>
        </p:nvPicPr>
        <p:blipFill>
          <a:blip r:embed="rId3"/>
          <a:stretch>
            <a:fillRect/>
          </a:stretch>
        </p:blipFill>
        <p:spPr>
          <a:xfrm>
            <a:off x="6558338" y="4567379"/>
            <a:ext cx="2628900" cy="2462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61" y="1765118"/>
            <a:ext cx="5260848" cy="215798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240" y="1765118"/>
            <a:ext cx="5260848" cy="2157984"/>
          </a:xfrm>
          <a:prstGeom prst="rect">
            <a:avLst/>
          </a:prstGeom>
        </p:spPr>
      </p:pic>
      <p:sp>
        <p:nvSpPr>
          <p:cNvPr id="13" name="Parallelogram 12"/>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6"/>
          <a:stretch>
            <a:fillRect/>
          </a:stretch>
        </p:blipFill>
        <p:spPr>
          <a:xfrm>
            <a:off x="10809834" y="72428"/>
            <a:ext cx="845369" cy="1032167"/>
          </a:xfrm>
          <a:prstGeom prst="rect">
            <a:avLst/>
          </a:prstGeom>
        </p:spPr>
      </p:pic>
      <p:sp>
        <p:nvSpPr>
          <p:cNvPr id="16" name="Rectangle 15"/>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51138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 y="0"/>
            <a:ext cx="12182573" cy="7118263"/>
          </a:xfrm>
          <a:prstGeom prst="rect">
            <a:avLst/>
          </a:prstGeom>
        </p:spPr>
      </p:pic>
      <p:sp>
        <p:nvSpPr>
          <p:cNvPr id="6" name="Rectangle 5"/>
          <p:cNvSpPr/>
          <p:nvPr/>
        </p:nvSpPr>
        <p:spPr>
          <a:xfrm>
            <a:off x="-19124" y="6312309"/>
            <a:ext cx="12210575"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61" y="1765118"/>
            <a:ext cx="5260848" cy="2157984"/>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240" y="1765118"/>
            <a:ext cx="5260848" cy="2157984"/>
          </a:xfrm>
          <a:prstGeom prst="rect">
            <a:avLst/>
          </a:prstGeom>
        </p:spPr>
      </p:pic>
      <p:sp>
        <p:nvSpPr>
          <p:cNvPr id="23" name="TextBox 22"/>
          <p:cNvSpPr txBox="1"/>
          <p:nvPr/>
        </p:nvSpPr>
        <p:spPr>
          <a:xfrm>
            <a:off x="320098" y="3835846"/>
            <a:ext cx="5276030" cy="2416046"/>
          </a:xfrm>
          <a:prstGeom prst="rect">
            <a:avLst/>
          </a:prstGeom>
          <a:noFill/>
        </p:spPr>
        <p:txBody>
          <a:bodyPr wrap="square" rtlCol="0">
            <a:spAutoFit/>
          </a:bodyPr>
          <a:lstStyle/>
          <a:p>
            <a:endParaRPr lang="en-US" sz="1600" b="1" dirty="0"/>
          </a:p>
          <a:p>
            <a:r>
              <a:rPr lang="en-US" sz="2400" b="1" dirty="0">
                <a:solidFill>
                  <a:srgbClr val="3E3E3E"/>
                </a:solidFill>
              </a:rPr>
              <a:t>SUNSET SAFARI &amp; BBQ DINNER</a:t>
            </a:r>
            <a:endParaRPr lang="en-US" sz="800" b="1" dirty="0">
              <a:solidFill>
                <a:srgbClr val="3E3E3E"/>
              </a:solidFill>
            </a:endParaRPr>
          </a:p>
          <a:p>
            <a:endParaRPr lang="en-US" sz="800" b="1" dirty="0">
              <a:solidFill>
                <a:srgbClr val="097649"/>
              </a:solidFill>
            </a:endParaRPr>
          </a:p>
          <a:p>
            <a:endParaRPr lang="en-US" sz="1200" dirty="0">
              <a:solidFill>
                <a:srgbClr val="097649"/>
              </a:solidFill>
            </a:endParaRPr>
          </a:p>
          <a:p>
            <a:endParaRPr lang="en-US" sz="1300" dirty="0">
              <a:solidFill>
                <a:srgbClr val="097649"/>
              </a:solidFill>
            </a:endParaRPr>
          </a:p>
          <a:p>
            <a:endParaRPr lang="en-GB" sz="1300" dirty="0">
              <a:solidFill>
                <a:srgbClr val="097649"/>
              </a:solidFill>
            </a:endParaRPr>
          </a:p>
          <a:p>
            <a:endParaRPr lang="en-GB" sz="1300" dirty="0">
              <a:solidFill>
                <a:srgbClr val="097649"/>
              </a:solidFill>
            </a:endParaRPr>
          </a:p>
          <a:p>
            <a:r>
              <a:rPr lang="en-GB" sz="1300" dirty="0">
                <a:solidFill>
                  <a:srgbClr val="3E3E3E"/>
                </a:solidFill>
              </a:rPr>
              <a:t>Enjoy an exciting ride on the sand dunes in a 4x4 jeep, see the sun set over the desert, plus a delicious BBQ dinner, followed by Arabic entertainment.  Tour runs daily and includes round-trip transportation from Dubai hotels.  Set off is usually around 3pm, drop off around 9.30pm.</a:t>
            </a:r>
            <a:endParaRPr lang="en-US" sz="1600" dirty="0">
              <a:solidFill>
                <a:srgbClr val="3E3E3E"/>
              </a:solidFill>
            </a:endParaRPr>
          </a:p>
        </p:txBody>
      </p:sp>
      <p:sp>
        <p:nvSpPr>
          <p:cNvPr id="28" name="Rectangle 27"/>
          <p:cNvSpPr/>
          <p:nvPr/>
        </p:nvSpPr>
        <p:spPr>
          <a:xfrm>
            <a:off x="418885" y="4538132"/>
            <a:ext cx="5322697" cy="738664"/>
          </a:xfrm>
          <a:prstGeom prst="rect">
            <a:avLst/>
          </a:prstGeom>
        </p:spPr>
        <p:txBody>
          <a:bodyPr wrap="square" lIns="0">
            <a:spAutoFit/>
          </a:bodyPr>
          <a:lstStyle/>
          <a:p>
            <a:r>
              <a:rPr lang="en-US" sz="1400" b="1" dirty="0"/>
              <a:t>		                      </a:t>
            </a:r>
            <a:r>
              <a:rPr lang="en-GB" sz="1400" b="1" dirty="0">
                <a:solidFill>
                  <a:srgbClr val="81509B"/>
                </a:solidFill>
              </a:rPr>
              <a:t>so many extras are included free of charge, such as belly dancing, shisha smoking, sand boarding and a whirling </a:t>
            </a:r>
            <a:r>
              <a:rPr lang="en-GB" sz="1400" b="1" dirty="0" err="1">
                <a:solidFill>
                  <a:srgbClr val="81509B"/>
                </a:solidFill>
              </a:rPr>
              <a:t>Darwish</a:t>
            </a:r>
            <a:r>
              <a:rPr lang="en-GB" sz="1400" b="1" dirty="0">
                <a:solidFill>
                  <a:srgbClr val="81509B"/>
                </a:solidFill>
              </a:rPr>
              <a:t> show – all in true Arab style!</a:t>
            </a:r>
            <a:endParaRPr lang="en-US" sz="1400" b="1" dirty="0">
              <a:solidFill>
                <a:srgbClr val="81509B"/>
              </a:solidFill>
            </a:endParaRPr>
          </a:p>
        </p:txBody>
      </p:sp>
      <p:sp>
        <p:nvSpPr>
          <p:cNvPr id="29" name="TextBox 28"/>
          <p:cNvSpPr txBox="1"/>
          <p:nvPr/>
        </p:nvSpPr>
        <p:spPr>
          <a:xfrm>
            <a:off x="6549240" y="3835846"/>
            <a:ext cx="5284501" cy="2462213"/>
          </a:xfrm>
          <a:prstGeom prst="rect">
            <a:avLst/>
          </a:prstGeom>
          <a:noFill/>
        </p:spPr>
        <p:txBody>
          <a:bodyPr wrap="square" lIns="0" rtlCol="0">
            <a:spAutoFit/>
          </a:bodyPr>
          <a:lstStyle/>
          <a:p>
            <a:endParaRPr lang="en-US" sz="1600" b="1" dirty="0"/>
          </a:p>
          <a:p>
            <a:r>
              <a:rPr lang="en-US" sz="2400" b="1" dirty="0">
                <a:solidFill>
                  <a:srgbClr val="3E3E3E"/>
                </a:solidFill>
              </a:rPr>
              <a:t>SEAWINGS SILVER SEAPLANE TOUR</a:t>
            </a:r>
          </a:p>
          <a:p>
            <a:endParaRPr lang="en-US" sz="2400" b="1" dirty="0">
              <a:solidFill>
                <a:srgbClr val="097649"/>
              </a:solidFill>
            </a:endParaRPr>
          </a:p>
          <a:p>
            <a:endParaRPr lang="en-US" sz="1200" dirty="0"/>
          </a:p>
          <a:p>
            <a:endParaRPr lang="en-GB" sz="1300" dirty="0">
              <a:solidFill>
                <a:srgbClr val="097649"/>
              </a:solidFill>
            </a:endParaRPr>
          </a:p>
          <a:p>
            <a:r>
              <a:rPr lang="en-GB" sz="1300" dirty="0">
                <a:solidFill>
                  <a:srgbClr val="3E3E3E"/>
                </a:solidFill>
              </a:rPr>
              <a:t>Enjoy a 40-minute flight that showcases the highlights of Dubai from the air!  Don’t miss the impressive manmade islands of Palm Jumeirah and the World – an amazing structure that recreates the world map in miniature!  Tours run daily, weather dependent, from the Dubai Creek Golf &amp; Yacht Club or the Jebel Ali Golf Resort (whichever is more convenient).</a:t>
            </a:r>
            <a:endParaRPr lang="en-US" sz="1300" dirty="0">
              <a:solidFill>
                <a:srgbClr val="3E3E3E"/>
              </a:solidFill>
            </a:endParaRPr>
          </a:p>
        </p:txBody>
      </p:sp>
      <p:sp>
        <p:nvSpPr>
          <p:cNvPr id="30" name="Rectangle 29"/>
          <p:cNvSpPr/>
          <p:nvPr/>
        </p:nvSpPr>
        <p:spPr>
          <a:xfrm>
            <a:off x="6581466" y="4535809"/>
            <a:ext cx="5322697" cy="954107"/>
          </a:xfrm>
          <a:prstGeom prst="rect">
            <a:avLst/>
          </a:prstGeom>
        </p:spPr>
        <p:txBody>
          <a:bodyPr wrap="square" lIns="0">
            <a:spAutoFit/>
          </a:bodyPr>
          <a:lstStyle/>
          <a:p>
            <a:r>
              <a:rPr lang="en-US" sz="1400" b="1" dirty="0"/>
              <a:t>		                     </a:t>
            </a:r>
            <a:r>
              <a:rPr lang="en-US" sz="1400" b="1" dirty="0">
                <a:solidFill>
                  <a:srgbClr val="81509B"/>
                </a:solidFill>
              </a:rPr>
              <a:t>it comes with COMPLIMENTARY return transfers (a saving of approximately £30 per person!)</a:t>
            </a:r>
          </a:p>
          <a:p>
            <a:endParaRPr lang="en-GB" sz="1400" b="1" dirty="0"/>
          </a:p>
          <a:p>
            <a:endParaRPr lang="en-GB" sz="1400" b="1" dirty="0"/>
          </a:p>
        </p:txBody>
      </p:sp>
      <p:pic>
        <p:nvPicPr>
          <p:cNvPr id="31" name="Picture 30"/>
          <p:cNvPicPr>
            <a:picLocks noChangeAspect="1"/>
          </p:cNvPicPr>
          <p:nvPr/>
        </p:nvPicPr>
        <p:blipFill>
          <a:blip r:embed="rId5"/>
          <a:stretch>
            <a:fillRect/>
          </a:stretch>
        </p:blipFill>
        <p:spPr>
          <a:xfrm>
            <a:off x="6558338" y="4567379"/>
            <a:ext cx="2628900" cy="246245"/>
          </a:xfrm>
          <a:prstGeom prst="rect">
            <a:avLst/>
          </a:prstGeom>
        </p:spPr>
      </p:pic>
      <p:pic>
        <p:nvPicPr>
          <p:cNvPr id="33" name="Picture 32"/>
          <p:cNvPicPr>
            <a:picLocks noChangeAspect="1"/>
          </p:cNvPicPr>
          <p:nvPr/>
        </p:nvPicPr>
        <p:blipFill>
          <a:blip r:embed="rId5"/>
          <a:stretch>
            <a:fillRect/>
          </a:stretch>
        </p:blipFill>
        <p:spPr>
          <a:xfrm>
            <a:off x="418885" y="4567379"/>
            <a:ext cx="2628900" cy="246245"/>
          </a:xfrm>
          <a:prstGeom prst="rect">
            <a:avLst/>
          </a:prstGeom>
        </p:spPr>
      </p:pic>
      <p:sp>
        <p:nvSpPr>
          <p:cNvPr id="13" name="Parallelogram 12"/>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6"/>
          <a:stretch>
            <a:fillRect/>
          </a:stretch>
        </p:blipFill>
        <p:spPr>
          <a:xfrm>
            <a:off x="10809834" y="72428"/>
            <a:ext cx="845369" cy="1032167"/>
          </a:xfrm>
          <a:prstGeom prst="rect">
            <a:avLst/>
          </a:prstGeom>
        </p:spPr>
      </p:pic>
      <p:sp>
        <p:nvSpPr>
          <p:cNvPr id="15" name="Rectangle 14"/>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79848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87"/>
            <a:ext cx="12192000" cy="7123771"/>
          </a:xfrm>
          <a:prstGeom prst="rect">
            <a:avLst/>
          </a:prstGeom>
        </p:spPr>
      </p:pic>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291115" y="1415804"/>
            <a:ext cx="3979544" cy="4722850"/>
          </a:xfrm>
          <a:prstGeom prst="rect">
            <a:avLst/>
          </a:prstGeom>
        </p:spPr>
      </p:pic>
      <p:sp>
        <p:nvSpPr>
          <p:cNvPr id="18" name="TextBox 17"/>
          <p:cNvSpPr txBox="1"/>
          <p:nvPr/>
        </p:nvSpPr>
        <p:spPr>
          <a:xfrm>
            <a:off x="4365967" y="1415803"/>
            <a:ext cx="7285248" cy="3062377"/>
          </a:xfrm>
          <a:prstGeom prst="rect">
            <a:avLst/>
          </a:prstGeom>
          <a:noFill/>
        </p:spPr>
        <p:txBody>
          <a:bodyPr wrap="square" rtlCol="0">
            <a:spAutoFit/>
          </a:bodyPr>
          <a:lstStyle/>
          <a:p>
            <a:endParaRPr lang="en-US" sz="1600" b="1" dirty="0">
              <a:solidFill>
                <a:srgbClr val="3E3E3E"/>
              </a:solidFill>
            </a:endParaRPr>
          </a:p>
          <a:p>
            <a:r>
              <a:rPr lang="en-GB" sz="2800" b="1" dirty="0">
                <a:solidFill>
                  <a:srgbClr val="81509B"/>
                </a:solidFill>
              </a:rPr>
              <a:t>DUBAI PARKS AND RESORTS - OVERVIEW</a:t>
            </a:r>
            <a:endParaRPr lang="en-US" sz="900" b="1" dirty="0">
              <a:solidFill>
                <a:srgbClr val="81509B"/>
              </a:solidFill>
            </a:endParaRPr>
          </a:p>
          <a:p>
            <a:endParaRPr lang="en-US" sz="900" b="1" dirty="0">
              <a:solidFill>
                <a:srgbClr val="3E3E3E"/>
              </a:solidFill>
            </a:endParaRPr>
          </a:p>
          <a:p>
            <a:r>
              <a:rPr lang="en-GB" sz="1400" dirty="0">
                <a:solidFill>
                  <a:srgbClr val="3E3E3E"/>
                </a:solidFill>
              </a:rPr>
              <a:t>A very exciting new development will literally open its doors in </a:t>
            </a:r>
            <a:r>
              <a:rPr lang="en-GB" sz="1400" b="1" dirty="0">
                <a:solidFill>
                  <a:srgbClr val="3E3E3E"/>
                </a:solidFill>
              </a:rPr>
              <a:t>December 2016 </a:t>
            </a:r>
            <a:r>
              <a:rPr lang="en-GB" sz="1400" dirty="0">
                <a:solidFill>
                  <a:srgbClr val="3E3E3E"/>
                </a:solidFill>
              </a:rPr>
              <a:t>– 25 million square feet of theme parks where East definitely meets West!  This is one of the</a:t>
            </a:r>
            <a:r>
              <a:rPr lang="en-GB" sz="1400" b="1" dirty="0">
                <a:solidFill>
                  <a:srgbClr val="3E3E3E"/>
                </a:solidFill>
              </a:rPr>
              <a:t> largest integrated theme park resorts </a:t>
            </a:r>
            <a:r>
              <a:rPr lang="en-GB" sz="1400" dirty="0">
                <a:solidFill>
                  <a:srgbClr val="3E3E3E"/>
                </a:solidFill>
              </a:rPr>
              <a:t>in the world located on the famous Sheikh </a:t>
            </a:r>
            <a:r>
              <a:rPr lang="en-GB" sz="1400" dirty="0" err="1">
                <a:solidFill>
                  <a:srgbClr val="3E3E3E"/>
                </a:solidFill>
              </a:rPr>
              <a:t>Zayed</a:t>
            </a:r>
            <a:r>
              <a:rPr lang="en-GB" sz="1400" dirty="0">
                <a:solidFill>
                  <a:srgbClr val="3E3E3E"/>
                </a:solidFill>
              </a:rPr>
              <a:t> Road, opposite the Palm Jebel Ali.  Comprising 3 separate theme parks (</a:t>
            </a:r>
            <a:r>
              <a:rPr lang="en-GB" sz="1400" b="1" dirty="0">
                <a:solidFill>
                  <a:srgbClr val="3E3E3E"/>
                </a:solidFill>
              </a:rPr>
              <a:t>LEGOLAND® DUBAI, Bollywood PARKS™ DUBAI and </a:t>
            </a:r>
            <a:r>
              <a:rPr lang="en-GB" sz="1400" b="1" dirty="0" err="1">
                <a:solidFill>
                  <a:srgbClr val="3E3E3E"/>
                </a:solidFill>
              </a:rPr>
              <a:t>motiongate</a:t>
            </a:r>
            <a:r>
              <a:rPr lang="en-GB" sz="1400" b="1" dirty="0">
                <a:solidFill>
                  <a:srgbClr val="3E3E3E"/>
                </a:solidFill>
              </a:rPr>
              <a:t>™ DUBAI</a:t>
            </a:r>
            <a:r>
              <a:rPr lang="en-GB" sz="1400" dirty="0">
                <a:solidFill>
                  <a:srgbClr val="3E3E3E"/>
                </a:solidFill>
              </a:rPr>
              <a:t>) plus </a:t>
            </a:r>
            <a:r>
              <a:rPr lang="en-GB" sz="1400" b="1" dirty="0">
                <a:solidFill>
                  <a:srgbClr val="3E3E3E"/>
                </a:solidFill>
              </a:rPr>
              <a:t>LEGOLAND® WATER PARK.  </a:t>
            </a:r>
          </a:p>
          <a:p>
            <a:endParaRPr lang="en-GB" sz="1400" dirty="0">
              <a:solidFill>
                <a:srgbClr val="3E3E3E"/>
              </a:solidFill>
            </a:endParaRPr>
          </a:p>
          <a:p>
            <a:r>
              <a:rPr lang="en-GB" sz="1400" dirty="0">
                <a:solidFill>
                  <a:srgbClr val="3E3E3E"/>
                </a:solidFill>
              </a:rPr>
              <a:t>As with any multi-park resort there are many different ticket options to suit every type of guest whether that be a 1-day, 1-park, or indeed a 1-day, 3-park, all the way up to a 4 Day, 3-park ticket for guests who mean business.  Every ticket option we offer comes with the benefit to your customer of being </a:t>
            </a:r>
            <a:r>
              <a:rPr lang="en-GB" sz="1400" b="1" dirty="0">
                <a:solidFill>
                  <a:srgbClr val="3E3E3E"/>
                </a:solidFill>
              </a:rPr>
              <a:t>CHEAPER than buying at the gate.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232" t="24496" r="8273" b="24115"/>
          <a:stretch/>
        </p:blipFill>
        <p:spPr>
          <a:xfrm>
            <a:off x="5138927" y="4699202"/>
            <a:ext cx="6199633" cy="1271016"/>
          </a:xfrm>
          <a:prstGeom prst="rect">
            <a:avLst/>
          </a:prstGeom>
        </p:spPr>
      </p:pic>
      <p:sp>
        <p:nvSpPr>
          <p:cNvPr id="8" name="Parallelogram 7"/>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5"/>
          <a:stretch>
            <a:fillRect/>
          </a:stretch>
        </p:blipFill>
        <p:spPr>
          <a:xfrm>
            <a:off x="10809834" y="72428"/>
            <a:ext cx="845369" cy="1032167"/>
          </a:xfrm>
          <a:prstGeom prst="rect">
            <a:avLst/>
          </a:prstGeom>
        </p:spPr>
      </p:pic>
      <p:sp>
        <p:nvSpPr>
          <p:cNvPr id="10" name="Rectangle 9"/>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356360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0" y="-17187"/>
            <a:ext cx="12192000" cy="7123771"/>
          </a:xfrm>
          <a:prstGeom prst="rect">
            <a:avLst/>
          </a:prstGeom>
        </p:spPr>
      </p:pic>
      <p:sp>
        <p:nvSpPr>
          <p:cNvPr id="10" name="TextBox 9"/>
          <p:cNvSpPr txBox="1"/>
          <p:nvPr/>
        </p:nvSpPr>
        <p:spPr>
          <a:xfrm>
            <a:off x="3671022" y="999320"/>
            <a:ext cx="8520978" cy="2359620"/>
          </a:xfrm>
          <a:prstGeom prst="rect">
            <a:avLst/>
          </a:prstGeom>
          <a:noFill/>
        </p:spPr>
        <p:txBody>
          <a:bodyPr wrap="square" rtlCol="0">
            <a:spAutoFit/>
          </a:bodyPr>
          <a:lstStyle/>
          <a:p>
            <a:endParaRPr lang="en-US" sz="1600" b="1" dirty="0"/>
          </a:p>
          <a:p>
            <a:r>
              <a:rPr lang="en-GB" sz="2000" b="1" dirty="0">
                <a:solidFill>
                  <a:srgbClr val="3E3E3E"/>
                </a:solidFill>
              </a:rPr>
              <a:t>LEGOLAND® DUBAI AND LEGOLAND® WATER PARK</a:t>
            </a:r>
            <a:endParaRPr lang="en-US" sz="700" b="1" dirty="0">
              <a:solidFill>
                <a:srgbClr val="3E3E3E"/>
              </a:solidFill>
            </a:endParaRPr>
          </a:p>
          <a:p>
            <a:endParaRPr lang="en-US" sz="1200" dirty="0">
              <a:solidFill>
                <a:srgbClr val="097649"/>
              </a:solidFill>
            </a:endParaRPr>
          </a:p>
          <a:p>
            <a:endParaRPr lang="en-US" sz="1300" dirty="0">
              <a:solidFill>
                <a:srgbClr val="097649"/>
              </a:solidFill>
            </a:endParaRPr>
          </a:p>
          <a:p>
            <a:endParaRPr lang="en-GB" sz="1300" dirty="0">
              <a:solidFill>
                <a:srgbClr val="097649"/>
              </a:solidFill>
            </a:endParaRPr>
          </a:p>
          <a:p>
            <a:pPr>
              <a:spcBef>
                <a:spcPts val="400"/>
              </a:spcBef>
            </a:pPr>
            <a:r>
              <a:rPr lang="en-GB" sz="1100" dirty="0">
                <a:solidFill>
                  <a:srgbClr val="3E3E3E"/>
                </a:solidFill>
              </a:rPr>
              <a:t>Head to LEGO® City where you can fly a plane, steer a boat and save a burning building!   Over at </a:t>
            </a:r>
            <a:r>
              <a:rPr lang="en-GB" sz="1100" b="1" dirty="0">
                <a:solidFill>
                  <a:srgbClr val="3E3E3E"/>
                </a:solidFill>
              </a:rPr>
              <a:t>IMAGINATION</a:t>
            </a:r>
            <a:r>
              <a:rPr lang="en-GB" sz="1100" dirty="0">
                <a:solidFill>
                  <a:srgbClr val="3E3E3E"/>
                </a:solidFill>
              </a:rPr>
              <a:t> you can build and race your own LEGO® car.  And don’t forget to save the day in the medieval land of </a:t>
            </a:r>
            <a:r>
              <a:rPr lang="en-GB" sz="1100" b="1" dirty="0">
                <a:solidFill>
                  <a:srgbClr val="3E3E3E"/>
                </a:solidFill>
              </a:rPr>
              <a:t>KINGDOMS</a:t>
            </a:r>
            <a:r>
              <a:rPr lang="en-GB" sz="1100" dirty="0">
                <a:solidFill>
                  <a:srgbClr val="3E3E3E"/>
                </a:solidFill>
              </a:rPr>
              <a:t>.  In </a:t>
            </a:r>
            <a:r>
              <a:rPr lang="en-GB" sz="1100" b="1" dirty="0">
                <a:solidFill>
                  <a:srgbClr val="3E3E3E"/>
                </a:solidFill>
              </a:rPr>
              <a:t>ADVENTURE</a:t>
            </a:r>
            <a:r>
              <a:rPr lang="en-GB" sz="1100" dirty="0">
                <a:solidFill>
                  <a:srgbClr val="3E3E3E"/>
                </a:solidFill>
              </a:rPr>
              <a:t> your young explorers can join the LEGO® divers on an underwater adventure.  Plus no day would be complete without a visit to </a:t>
            </a:r>
            <a:r>
              <a:rPr lang="en-GB" sz="1100" b="1" dirty="0">
                <a:solidFill>
                  <a:srgbClr val="3E3E3E"/>
                </a:solidFill>
              </a:rPr>
              <a:t>MINILAND</a:t>
            </a:r>
            <a:r>
              <a:rPr lang="en-GB" sz="1100" dirty="0">
                <a:solidFill>
                  <a:srgbClr val="3E3E3E"/>
                </a:solidFill>
              </a:rPr>
              <a:t> – the first ever indoor interactive area made up of 20 million LEGO® bricks!  The </a:t>
            </a:r>
            <a:r>
              <a:rPr lang="en-GB" sz="1100" b="1" dirty="0">
                <a:solidFill>
                  <a:srgbClr val="3E3E3E"/>
                </a:solidFill>
              </a:rPr>
              <a:t>LEGOLAND® WATER PARK </a:t>
            </a:r>
            <a:r>
              <a:rPr lang="en-GB" sz="1100" dirty="0">
                <a:solidFill>
                  <a:srgbClr val="3E3E3E"/>
                </a:solidFill>
              </a:rPr>
              <a:t>boasts over 20 slides and attractions and is the only water park of its kind in the UAE. </a:t>
            </a:r>
          </a:p>
          <a:p>
            <a:endParaRPr lang="en-GB" sz="1300" dirty="0">
              <a:solidFill>
                <a:srgbClr val="3E3E3E"/>
              </a:solidFill>
            </a:endParaRPr>
          </a:p>
          <a:p>
            <a:endParaRPr lang="en-GB" sz="1300" dirty="0">
              <a:solidFill>
                <a:srgbClr val="097649"/>
              </a:solidFill>
            </a:endParaRPr>
          </a:p>
        </p:txBody>
      </p:sp>
      <p:sp>
        <p:nvSpPr>
          <p:cNvPr id="24" name="Rectangle 23"/>
          <p:cNvSpPr/>
          <p:nvPr/>
        </p:nvSpPr>
        <p:spPr>
          <a:xfrm>
            <a:off x="0" y="6312309"/>
            <a:ext cx="12227396" cy="545691"/>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650551" y="2655808"/>
            <a:ext cx="8520978" cy="2195473"/>
          </a:xfrm>
          <a:prstGeom prst="rect">
            <a:avLst/>
          </a:prstGeom>
          <a:noFill/>
        </p:spPr>
        <p:txBody>
          <a:bodyPr wrap="square" rtlCol="0">
            <a:spAutoFit/>
          </a:bodyPr>
          <a:lstStyle/>
          <a:p>
            <a:endParaRPr lang="en-US" sz="1600" dirty="0"/>
          </a:p>
          <a:p>
            <a:r>
              <a:rPr lang="en-GB" sz="2000" b="1" dirty="0">
                <a:solidFill>
                  <a:srgbClr val="3E3E3E"/>
                </a:solidFill>
              </a:rPr>
              <a:t>BOLLYWOOD PARKS™ DUBAI</a:t>
            </a:r>
            <a:endParaRPr lang="en-US" sz="1200" dirty="0">
              <a:solidFill>
                <a:srgbClr val="3E3E3E"/>
              </a:solidFill>
            </a:endParaRPr>
          </a:p>
          <a:p>
            <a:endParaRPr lang="en-US" sz="1300" dirty="0">
              <a:solidFill>
                <a:srgbClr val="097649"/>
              </a:solidFill>
            </a:endParaRPr>
          </a:p>
          <a:p>
            <a:endParaRPr lang="en-GB" sz="1300" dirty="0">
              <a:solidFill>
                <a:srgbClr val="097649"/>
              </a:solidFill>
            </a:endParaRPr>
          </a:p>
          <a:p>
            <a:pPr>
              <a:spcBef>
                <a:spcPts val="400"/>
              </a:spcBef>
            </a:pPr>
            <a:endParaRPr lang="en-GB" sz="1100" dirty="0">
              <a:solidFill>
                <a:srgbClr val="097649"/>
              </a:solidFill>
            </a:endParaRPr>
          </a:p>
          <a:p>
            <a:pPr>
              <a:spcBef>
                <a:spcPts val="400"/>
              </a:spcBef>
            </a:pPr>
            <a:r>
              <a:rPr lang="en-GB" sz="1100" dirty="0">
                <a:solidFill>
                  <a:srgbClr val="3E3E3E"/>
                </a:solidFill>
              </a:rPr>
              <a:t>In </a:t>
            </a:r>
            <a:r>
              <a:rPr lang="en-GB" sz="1100" b="1" dirty="0">
                <a:solidFill>
                  <a:srgbClr val="3E3E3E"/>
                </a:solidFill>
              </a:rPr>
              <a:t>MUMBAI CHOWK </a:t>
            </a:r>
            <a:r>
              <a:rPr lang="en-GB" sz="1100" dirty="0">
                <a:solidFill>
                  <a:srgbClr val="3E3E3E"/>
                </a:solidFill>
              </a:rPr>
              <a:t>you can stroll the streets of Mumbai enjoying the party atmosphere with its famous food and shopping.  You can even join the mafia boss Don on a mad chase through the streets!  In </a:t>
            </a:r>
            <a:r>
              <a:rPr lang="en-GB" sz="1100" b="1" dirty="0">
                <a:solidFill>
                  <a:srgbClr val="3E3E3E"/>
                </a:solidFill>
              </a:rPr>
              <a:t>RUSTIC RAVINE </a:t>
            </a:r>
            <a:r>
              <a:rPr lang="en-GB" sz="1100" dirty="0">
                <a:solidFill>
                  <a:srgbClr val="3E3E3E"/>
                </a:solidFill>
              </a:rPr>
              <a:t>the spirit of rural India comes to life and you can be part of the never-ending adventures as played out in </a:t>
            </a:r>
            <a:r>
              <a:rPr lang="en-GB" sz="1100" dirty="0" err="1">
                <a:solidFill>
                  <a:srgbClr val="3E3E3E"/>
                </a:solidFill>
              </a:rPr>
              <a:t>Dabangg</a:t>
            </a:r>
            <a:r>
              <a:rPr lang="en-GB" sz="1100" dirty="0">
                <a:solidFill>
                  <a:srgbClr val="3E3E3E"/>
                </a:solidFill>
              </a:rPr>
              <a:t>, </a:t>
            </a:r>
            <a:r>
              <a:rPr lang="en-GB" sz="1100" dirty="0" err="1">
                <a:solidFill>
                  <a:srgbClr val="3E3E3E"/>
                </a:solidFill>
              </a:rPr>
              <a:t>Lagaan</a:t>
            </a:r>
            <a:r>
              <a:rPr lang="en-GB" sz="1100" dirty="0">
                <a:solidFill>
                  <a:srgbClr val="3E3E3E"/>
                </a:solidFill>
              </a:rPr>
              <a:t> and </a:t>
            </a:r>
            <a:r>
              <a:rPr lang="en-GB" sz="1100" dirty="0" err="1">
                <a:solidFill>
                  <a:srgbClr val="3E3E3E"/>
                </a:solidFill>
              </a:rPr>
              <a:t>Sholay</a:t>
            </a:r>
            <a:r>
              <a:rPr lang="en-GB" sz="1100" dirty="0">
                <a:solidFill>
                  <a:srgbClr val="3E3E3E"/>
                </a:solidFill>
              </a:rPr>
              <a:t>.  Then in </a:t>
            </a:r>
            <a:r>
              <a:rPr lang="en-GB" sz="1100" b="1" dirty="0">
                <a:solidFill>
                  <a:srgbClr val="3E3E3E"/>
                </a:solidFill>
              </a:rPr>
              <a:t>ROYAL PLAZA </a:t>
            </a:r>
            <a:r>
              <a:rPr lang="en-GB" sz="1100" dirty="0">
                <a:solidFill>
                  <a:srgbClr val="3E3E3E"/>
                </a:solidFill>
              </a:rPr>
              <a:t>you can enjoy the first Broadway-style Bollywood musical.  Last but not least at </a:t>
            </a:r>
            <a:r>
              <a:rPr lang="en-GB" sz="1100" b="1" dirty="0">
                <a:solidFill>
                  <a:srgbClr val="3E3E3E"/>
                </a:solidFill>
              </a:rPr>
              <a:t>BOLLYWOOD FILM STUDIOS </a:t>
            </a:r>
            <a:r>
              <a:rPr lang="en-GB" sz="1100" dirty="0">
                <a:solidFill>
                  <a:srgbClr val="3E3E3E"/>
                </a:solidFill>
              </a:rPr>
              <a:t>you will learn how to create a Bollywood blockbuster with some Bollywood superheroes!</a:t>
            </a:r>
            <a:endParaRPr lang="en-GB" sz="1300" dirty="0">
              <a:solidFill>
                <a:srgbClr val="3E3E3E"/>
              </a:solidFill>
            </a:endParaRPr>
          </a:p>
          <a:p>
            <a:endParaRPr lang="en-GB" sz="1300" dirty="0">
              <a:solidFill>
                <a:srgbClr val="097649"/>
              </a:solidFill>
            </a:endParaRPr>
          </a:p>
        </p:txBody>
      </p:sp>
      <p:sp>
        <p:nvSpPr>
          <p:cNvPr id="2" name="Rectangle 1"/>
          <p:cNvSpPr/>
          <p:nvPr/>
        </p:nvSpPr>
        <p:spPr>
          <a:xfrm>
            <a:off x="3769808" y="1591878"/>
            <a:ext cx="8422191" cy="646331"/>
          </a:xfrm>
          <a:prstGeom prst="rect">
            <a:avLst/>
          </a:prstGeom>
        </p:spPr>
        <p:txBody>
          <a:bodyPr wrap="square" lIns="0">
            <a:spAutoFit/>
          </a:bodyPr>
          <a:lstStyle/>
          <a:p>
            <a:r>
              <a:rPr lang="en-US" sz="1400" b="1" dirty="0"/>
              <a:t>		                     </a:t>
            </a:r>
            <a:r>
              <a:rPr lang="en-US" sz="1400" b="1" dirty="0">
                <a:solidFill>
                  <a:srgbClr val="81509B"/>
                </a:solidFill>
              </a:rPr>
              <a:t> </a:t>
            </a:r>
            <a:r>
              <a:rPr lang="en-GB" sz="1100" b="1" dirty="0">
                <a:solidFill>
                  <a:srgbClr val="81509B"/>
                </a:solidFill>
              </a:rPr>
              <a:t>both these parks are designed specifically for 2-12 year olds to enjoy with their families.  LEGOLAND® DUBAI has over 40 LEGO® themed rides, shows, building experiences and LEGOLAND® attractions.  Visit the FACTORY to see how LEGO bricks are made. </a:t>
            </a:r>
            <a:endParaRPr lang="en-US" sz="1100" b="1" dirty="0">
              <a:solidFill>
                <a:srgbClr val="81509B"/>
              </a:solidFill>
            </a:endParaRPr>
          </a:p>
        </p:txBody>
      </p:sp>
      <p:pic>
        <p:nvPicPr>
          <p:cNvPr id="18" name="Picture 17"/>
          <p:cNvPicPr>
            <a:picLocks noChangeAspect="1"/>
          </p:cNvPicPr>
          <p:nvPr/>
        </p:nvPicPr>
        <p:blipFill>
          <a:blip r:embed="rId3"/>
          <a:stretch>
            <a:fillRect/>
          </a:stretch>
        </p:blipFill>
        <p:spPr>
          <a:xfrm>
            <a:off x="3769810" y="1621125"/>
            <a:ext cx="2628900" cy="2462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09" y="1360865"/>
            <a:ext cx="3166872" cy="4785360"/>
          </a:xfrm>
          <a:prstGeom prst="rect">
            <a:avLst/>
          </a:prstGeom>
        </p:spPr>
      </p:pic>
      <p:pic>
        <p:nvPicPr>
          <p:cNvPr id="25" name="Picture 24"/>
          <p:cNvPicPr>
            <a:picLocks noChangeAspect="1"/>
          </p:cNvPicPr>
          <p:nvPr/>
        </p:nvPicPr>
        <p:blipFill>
          <a:blip r:embed="rId3"/>
          <a:stretch>
            <a:fillRect/>
          </a:stretch>
        </p:blipFill>
        <p:spPr>
          <a:xfrm>
            <a:off x="3769810" y="3284543"/>
            <a:ext cx="2628900" cy="246245"/>
          </a:xfrm>
          <a:prstGeom prst="rect">
            <a:avLst/>
          </a:prstGeom>
        </p:spPr>
      </p:pic>
      <p:sp>
        <p:nvSpPr>
          <p:cNvPr id="26" name="Rectangle 25"/>
          <p:cNvSpPr/>
          <p:nvPr/>
        </p:nvSpPr>
        <p:spPr>
          <a:xfrm>
            <a:off x="3769808" y="3255296"/>
            <a:ext cx="8422191" cy="646331"/>
          </a:xfrm>
          <a:prstGeom prst="rect">
            <a:avLst/>
          </a:prstGeom>
        </p:spPr>
        <p:txBody>
          <a:bodyPr wrap="square" lIns="0">
            <a:spAutoFit/>
          </a:bodyPr>
          <a:lstStyle/>
          <a:p>
            <a:r>
              <a:rPr lang="en-US" sz="1400" b="1" dirty="0"/>
              <a:t>		                      </a:t>
            </a:r>
            <a:r>
              <a:rPr lang="en-GB" sz="1100" b="1" dirty="0">
                <a:solidFill>
                  <a:srgbClr val="81509B"/>
                </a:solidFill>
              </a:rPr>
              <a:t>this is the first park in the world dedicated to all things Bollywood!  The park is split into 5 zones all inspired by their own Bollywood blockbusters.  In BOLLYWOOD BOULEVARD you can enjoy a drink or a bite to eat in one of the many vibrant cafés whilst enjoying some live entertainment.  </a:t>
            </a:r>
            <a:endParaRPr lang="en-US" sz="1100" b="1" dirty="0">
              <a:solidFill>
                <a:srgbClr val="81509B"/>
              </a:solidFill>
            </a:endParaRPr>
          </a:p>
        </p:txBody>
      </p:sp>
      <p:sp>
        <p:nvSpPr>
          <p:cNvPr id="33" name="TextBox 32"/>
          <p:cNvSpPr txBox="1"/>
          <p:nvPr/>
        </p:nvSpPr>
        <p:spPr>
          <a:xfrm>
            <a:off x="3668249" y="4338876"/>
            <a:ext cx="8520978" cy="1964640"/>
          </a:xfrm>
          <a:prstGeom prst="rect">
            <a:avLst/>
          </a:prstGeom>
          <a:noFill/>
        </p:spPr>
        <p:txBody>
          <a:bodyPr wrap="square" rtlCol="0">
            <a:spAutoFit/>
          </a:bodyPr>
          <a:lstStyle/>
          <a:p>
            <a:endParaRPr lang="en-US" sz="1600" b="1" dirty="0"/>
          </a:p>
          <a:p>
            <a:r>
              <a:rPr lang="en-GB" sz="2000" b="1" dirty="0" err="1">
                <a:solidFill>
                  <a:srgbClr val="3E3E3E"/>
                </a:solidFill>
              </a:rPr>
              <a:t>Motiongate™DUBAI</a:t>
            </a:r>
            <a:endParaRPr lang="en-US" sz="1300" dirty="0">
              <a:solidFill>
                <a:srgbClr val="3E3E3E"/>
              </a:solidFill>
            </a:endParaRPr>
          </a:p>
          <a:p>
            <a:endParaRPr lang="en-GB" sz="1300" dirty="0">
              <a:solidFill>
                <a:srgbClr val="097649"/>
              </a:solidFill>
            </a:endParaRPr>
          </a:p>
          <a:p>
            <a:pPr>
              <a:spcBef>
                <a:spcPts val="400"/>
              </a:spcBef>
            </a:pPr>
            <a:endParaRPr lang="en-GB" sz="1100" dirty="0">
              <a:solidFill>
                <a:srgbClr val="097649"/>
              </a:solidFill>
            </a:endParaRPr>
          </a:p>
          <a:p>
            <a:pPr>
              <a:spcBef>
                <a:spcPts val="400"/>
              </a:spcBef>
            </a:pPr>
            <a:r>
              <a:rPr lang="en-GB" sz="1100" dirty="0">
                <a:solidFill>
                  <a:srgbClr val="3E3E3E"/>
                </a:solidFill>
              </a:rPr>
              <a:t>This park takes you through the whole history of film making starting with real live movie sets in New York and offers fascinating insight into the workings of a movie studio.  At </a:t>
            </a:r>
            <a:r>
              <a:rPr lang="en-GB" sz="1100" b="1" dirty="0">
                <a:solidFill>
                  <a:srgbClr val="3E3E3E"/>
                </a:solidFill>
              </a:rPr>
              <a:t>Sony Pictures Studios </a:t>
            </a:r>
            <a:r>
              <a:rPr lang="en-GB" sz="1100" dirty="0">
                <a:solidFill>
                  <a:srgbClr val="3E3E3E"/>
                </a:solidFill>
              </a:rPr>
              <a:t>you can literally step onto the set of some of your favourite movies such as Ghostbusters, Green Hornet and Underworld!  There is also a fantasy world where the Smurfs live – offering 5 interactive attractions for all generations.  Not forgetting </a:t>
            </a:r>
            <a:r>
              <a:rPr lang="en-GB" sz="1100" b="1" dirty="0">
                <a:solidFill>
                  <a:srgbClr val="3E3E3E"/>
                </a:solidFill>
              </a:rPr>
              <a:t>DreamWorks </a:t>
            </a:r>
            <a:r>
              <a:rPr lang="en-GB" sz="1100" dirty="0">
                <a:solidFill>
                  <a:srgbClr val="3E3E3E"/>
                </a:solidFill>
              </a:rPr>
              <a:t>where you can play the hero and save the day with 12 mind-blowing attractions!  And at </a:t>
            </a:r>
            <a:r>
              <a:rPr lang="en-GB" sz="1100" b="1" dirty="0">
                <a:solidFill>
                  <a:srgbClr val="3E3E3E"/>
                </a:solidFill>
              </a:rPr>
              <a:t>Lionsgate</a:t>
            </a:r>
            <a:r>
              <a:rPr lang="en-GB" sz="1100" dirty="0">
                <a:solidFill>
                  <a:srgbClr val="3E3E3E"/>
                </a:solidFill>
              </a:rPr>
              <a:t> it’s all about The Hunger Games and dance favourites with the Step Up trilogy. </a:t>
            </a:r>
            <a:endParaRPr lang="en-GB" sz="1300" dirty="0">
              <a:solidFill>
                <a:srgbClr val="3E3E3E"/>
              </a:solidFill>
            </a:endParaRPr>
          </a:p>
        </p:txBody>
      </p:sp>
      <p:sp>
        <p:nvSpPr>
          <p:cNvPr id="35" name="Rectangle 34"/>
          <p:cNvSpPr/>
          <p:nvPr/>
        </p:nvSpPr>
        <p:spPr>
          <a:xfrm>
            <a:off x="3749337" y="4936158"/>
            <a:ext cx="8422191" cy="477054"/>
          </a:xfrm>
          <a:prstGeom prst="rect">
            <a:avLst/>
          </a:prstGeom>
        </p:spPr>
        <p:txBody>
          <a:bodyPr wrap="square" lIns="0">
            <a:spAutoFit/>
          </a:bodyPr>
          <a:lstStyle/>
          <a:p>
            <a:r>
              <a:rPr lang="en-US" sz="1400" b="1" dirty="0"/>
              <a:t>		                      </a:t>
            </a:r>
            <a:r>
              <a:rPr lang="en-GB" sz="1100" b="1" dirty="0">
                <a:solidFill>
                  <a:srgbClr val="81509B"/>
                </a:solidFill>
              </a:rPr>
              <a:t>A powerful combination from 3 of the most successful movie studios in Hollywood – </a:t>
            </a:r>
            <a:r>
              <a:rPr lang="en-GB" sz="1100" b="1" dirty="0" err="1">
                <a:solidFill>
                  <a:srgbClr val="81509B"/>
                </a:solidFill>
              </a:rPr>
              <a:t>Dreamworks</a:t>
            </a:r>
            <a:r>
              <a:rPr lang="en-GB" sz="1100" b="1" dirty="0">
                <a:solidFill>
                  <a:srgbClr val="81509B"/>
                </a:solidFill>
              </a:rPr>
              <a:t>, Sony Picture Studios and Lionsgate.  </a:t>
            </a:r>
            <a:endParaRPr lang="en-US" sz="1100" b="1" dirty="0">
              <a:solidFill>
                <a:srgbClr val="81509B"/>
              </a:solidFill>
            </a:endParaRPr>
          </a:p>
        </p:txBody>
      </p:sp>
      <p:pic>
        <p:nvPicPr>
          <p:cNvPr id="34" name="Picture 33"/>
          <p:cNvPicPr>
            <a:picLocks noChangeAspect="1"/>
          </p:cNvPicPr>
          <p:nvPr/>
        </p:nvPicPr>
        <p:blipFill>
          <a:blip r:embed="rId3"/>
          <a:stretch>
            <a:fillRect/>
          </a:stretch>
        </p:blipFill>
        <p:spPr>
          <a:xfrm>
            <a:off x="3749339" y="4965405"/>
            <a:ext cx="2628900" cy="246245"/>
          </a:xfrm>
          <a:prstGeom prst="rect">
            <a:avLst/>
          </a:prstGeom>
        </p:spPr>
      </p:pic>
      <p:sp>
        <p:nvSpPr>
          <p:cNvPr id="16" name="Parallelogram 15"/>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p:cNvPicPr>
            <a:picLocks noChangeAspect="1"/>
          </p:cNvPicPr>
          <p:nvPr/>
        </p:nvPicPr>
        <p:blipFill>
          <a:blip r:embed="rId5"/>
          <a:stretch>
            <a:fillRect/>
          </a:stretch>
        </p:blipFill>
        <p:spPr>
          <a:xfrm>
            <a:off x="10809834" y="72428"/>
            <a:ext cx="845369" cy="1032167"/>
          </a:xfrm>
          <a:prstGeom prst="rect">
            <a:avLst/>
          </a:prstGeom>
        </p:spPr>
      </p:pic>
      <p:sp>
        <p:nvSpPr>
          <p:cNvPr id="19" name="Rectangle 18"/>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spTree>
    <p:extLst>
      <p:ext uri="{BB962C8B-B14F-4D97-AF65-F5344CB8AC3E}">
        <p14:creationId xmlns:p14="http://schemas.microsoft.com/office/powerpoint/2010/main" val="215152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Content Placeholder 15"/>
          <p:cNvPicPr>
            <a:picLocks noGrp="1" noChangeAspect="1"/>
          </p:cNvPicPr>
          <p:nvPr>
            <p:ph idx="1"/>
          </p:nvPr>
        </p:nvPicPr>
        <p:blipFill>
          <a:blip r:embed="rId3"/>
          <a:stretch>
            <a:fillRect/>
          </a:stretch>
        </p:blipFill>
        <p:spPr>
          <a:xfrm>
            <a:off x="-19124" y="-17212"/>
            <a:ext cx="12214817" cy="7137103"/>
          </a:xfrm>
        </p:spPr>
      </p:pic>
      <p:sp>
        <p:nvSpPr>
          <p:cNvPr id="6" name="Rectangle 5"/>
          <p:cNvSpPr/>
          <p:nvPr/>
        </p:nvSpPr>
        <p:spPr>
          <a:xfrm>
            <a:off x="-19124" y="5874266"/>
            <a:ext cx="12210575" cy="983734"/>
          </a:xfrm>
          <a:prstGeom prst="rect">
            <a:avLst/>
          </a:prstGeom>
          <a:solidFill>
            <a:srgbClr val="815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97649"/>
              </a:solidFill>
            </a:endParaRPr>
          </a:p>
        </p:txBody>
      </p:sp>
      <p:sp>
        <p:nvSpPr>
          <p:cNvPr id="8" name="Rectangle 7"/>
          <p:cNvSpPr/>
          <p:nvPr/>
        </p:nvSpPr>
        <p:spPr>
          <a:xfrm>
            <a:off x="1503954" y="1487932"/>
            <a:ext cx="10245021" cy="584775"/>
          </a:xfrm>
          <a:prstGeom prst="rect">
            <a:avLst/>
          </a:prstGeom>
        </p:spPr>
        <p:txBody>
          <a:bodyPr wrap="square" lIns="0">
            <a:spAutoFit/>
          </a:bodyPr>
          <a:lstStyle/>
          <a:p>
            <a:r>
              <a:rPr lang="en-GB" sz="1600" dirty="0">
                <a:solidFill>
                  <a:srgbClr val="3E3E3E"/>
                </a:solidFill>
              </a:rPr>
              <a:t>Guests tend to stay either at the </a:t>
            </a:r>
            <a:r>
              <a:rPr lang="en-GB" sz="1600" b="1" dirty="0">
                <a:solidFill>
                  <a:srgbClr val="3E3E3E"/>
                </a:solidFill>
              </a:rPr>
              <a:t>beach</a:t>
            </a:r>
            <a:r>
              <a:rPr lang="en-GB" sz="1600" dirty="0">
                <a:solidFill>
                  <a:srgbClr val="3E3E3E"/>
                </a:solidFill>
              </a:rPr>
              <a:t> or in </a:t>
            </a:r>
            <a:r>
              <a:rPr lang="en-GB" sz="1600" b="1" dirty="0">
                <a:solidFill>
                  <a:srgbClr val="3E3E3E"/>
                </a:solidFill>
              </a:rPr>
              <a:t>Downtown Dubai</a:t>
            </a:r>
            <a:r>
              <a:rPr lang="en-GB" sz="1600" dirty="0">
                <a:solidFill>
                  <a:srgbClr val="3E3E3E"/>
                </a:solidFill>
              </a:rPr>
              <a:t>. Customers must be prepared to wait in traffic if taking taxis as transportation isn’t great in Dubai but is slowly improving with the introduction of the </a:t>
            </a:r>
            <a:r>
              <a:rPr lang="en-GB" sz="1600" b="1" dirty="0">
                <a:solidFill>
                  <a:srgbClr val="3E3E3E"/>
                </a:solidFill>
              </a:rPr>
              <a:t>Dubai Tram </a:t>
            </a:r>
            <a:r>
              <a:rPr lang="en-GB" sz="1600" dirty="0">
                <a:solidFill>
                  <a:srgbClr val="3E3E3E"/>
                </a:solidFill>
              </a:rPr>
              <a:t>in 2014.</a:t>
            </a:r>
          </a:p>
        </p:txBody>
      </p:sp>
      <p:sp>
        <p:nvSpPr>
          <p:cNvPr id="10" name="Rectangle 9"/>
          <p:cNvSpPr/>
          <p:nvPr/>
        </p:nvSpPr>
        <p:spPr>
          <a:xfrm>
            <a:off x="1503954" y="2326831"/>
            <a:ext cx="10072398" cy="584775"/>
          </a:xfrm>
          <a:prstGeom prst="rect">
            <a:avLst/>
          </a:prstGeom>
        </p:spPr>
        <p:txBody>
          <a:bodyPr wrap="square" lIns="0">
            <a:spAutoFit/>
          </a:bodyPr>
          <a:lstStyle/>
          <a:p>
            <a:r>
              <a:rPr lang="en-GB" sz="1600" dirty="0">
                <a:solidFill>
                  <a:srgbClr val="3E3E3E"/>
                </a:solidFill>
              </a:rPr>
              <a:t>Although Dubai is classed as a year round destination temperatures do soar during the summer months (from hot to hotter) so the best time to visit Dubai is between </a:t>
            </a:r>
            <a:r>
              <a:rPr lang="en-GB" sz="1600" b="1" dirty="0">
                <a:solidFill>
                  <a:srgbClr val="3E3E3E"/>
                </a:solidFill>
              </a:rPr>
              <a:t>November and March</a:t>
            </a:r>
            <a:r>
              <a:rPr lang="en-GB" sz="1600" dirty="0">
                <a:solidFill>
                  <a:srgbClr val="3E3E3E"/>
                </a:solidFill>
              </a:rPr>
              <a:t>.</a:t>
            </a:r>
            <a:endParaRPr lang="en-US" sz="1600" b="1" dirty="0">
              <a:solidFill>
                <a:srgbClr val="3E3E3E"/>
              </a:solidFill>
            </a:endParaRPr>
          </a:p>
        </p:txBody>
      </p:sp>
      <p:sp>
        <p:nvSpPr>
          <p:cNvPr id="12" name="Rectangle 11"/>
          <p:cNvSpPr/>
          <p:nvPr/>
        </p:nvSpPr>
        <p:spPr>
          <a:xfrm>
            <a:off x="1503954" y="3159966"/>
            <a:ext cx="9426314" cy="584775"/>
          </a:xfrm>
          <a:prstGeom prst="rect">
            <a:avLst/>
          </a:prstGeom>
        </p:spPr>
        <p:txBody>
          <a:bodyPr wrap="square" lIns="0">
            <a:spAutoFit/>
          </a:bodyPr>
          <a:lstStyle/>
          <a:p>
            <a:r>
              <a:rPr lang="en-GB" sz="1600" dirty="0">
                <a:solidFill>
                  <a:srgbClr val="3E3E3E"/>
                </a:solidFill>
              </a:rPr>
              <a:t>Never under-estimate the power of </a:t>
            </a:r>
            <a:r>
              <a:rPr lang="en-GB" sz="1600" b="1" dirty="0">
                <a:solidFill>
                  <a:srgbClr val="3E3E3E"/>
                </a:solidFill>
              </a:rPr>
              <a:t>pre-booking</a:t>
            </a:r>
            <a:r>
              <a:rPr lang="en-GB" sz="1600" dirty="0">
                <a:solidFill>
                  <a:srgbClr val="3E3E3E"/>
                </a:solidFill>
              </a:rPr>
              <a:t>!  Why wouldn’t you want to </a:t>
            </a:r>
            <a:r>
              <a:rPr lang="en-GB" sz="1600" b="1" dirty="0">
                <a:solidFill>
                  <a:srgbClr val="3E3E3E"/>
                </a:solidFill>
              </a:rPr>
              <a:t>GUARANTEE</a:t>
            </a:r>
            <a:r>
              <a:rPr lang="en-GB" sz="1600" dirty="0">
                <a:solidFill>
                  <a:srgbClr val="3E3E3E"/>
                </a:solidFill>
              </a:rPr>
              <a:t> your customers the attractions they want to do WHEN they want to do them?</a:t>
            </a:r>
            <a:endParaRPr lang="en-US" sz="1600" b="1" dirty="0">
              <a:solidFill>
                <a:srgbClr val="3E3E3E"/>
              </a:solidFill>
            </a:endParaRPr>
          </a:p>
        </p:txBody>
      </p:sp>
      <p:sp>
        <p:nvSpPr>
          <p:cNvPr id="15" name="Rectangle 14"/>
          <p:cNvSpPr/>
          <p:nvPr/>
        </p:nvSpPr>
        <p:spPr>
          <a:xfrm>
            <a:off x="1503954" y="3994642"/>
            <a:ext cx="10361979" cy="830997"/>
          </a:xfrm>
          <a:prstGeom prst="rect">
            <a:avLst/>
          </a:prstGeom>
        </p:spPr>
        <p:txBody>
          <a:bodyPr wrap="square" lIns="0">
            <a:spAutoFit/>
          </a:bodyPr>
          <a:lstStyle/>
          <a:p>
            <a:r>
              <a:rPr lang="en-GB" sz="1600" dirty="0">
                <a:solidFill>
                  <a:srgbClr val="3E3E3E"/>
                </a:solidFill>
              </a:rPr>
              <a:t>Don’t forget that Dubai has a </a:t>
            </a:r>
            <a:r>
              <a:rPr lang="en-GB" sz="1600" b="1" dirty="0">
                <a:solidFill>
                  <a:srgbClr val="3E3E3E"/>
                </a:solidFill>
              </a:rPr>
              <a:t>dress code </a:t>
            </a:r>
            <a:r>
              <a:rPr lang="en-GB" sz="1600" dirty="0">
                <a:solidFill>
                  <a:srgbClr val="3E3E3E"/>
                </a:solidFill>
              </a:rPr>
              <a:t>based on respect for the culture and religion of the UAE.  It is important that your customers respect this code and dress appropriately.  No tight fitting or transparent garments and no low cut dresses for the ladies in public areas.  (Inside your own hotel’s grounds it’s a far more relaxed dress code). </a:t>
            </a:r>
            <a:endParaRPr lang="en-US" sz="1600" b="1" dirty="0">
              <a:solidFill>
                <a:srgbClr val="3E3E3E"/>
              </a:solidFill>
            </a:endParaRPr>
          </a:p>
        </p:txBody>
      </p:sp>
      <p:sp>
        <p:nvSpPr>
          <p:cNvPr id="18" name="Rectangle 17"/>
          <p:cNvSpPr/>
          <p:nvPr/>
        </p:nvSpPr>
        <p:spPr>
          <a:xfrm>
            <a:off x="368831" y="6012172"/>
            <a:ext cx="7361587" cy="646331"/>
          </a:xfrm>
          <a:prstGeom prst="rect">
            <a:avLst/>
          </a:prstGeom>
        </p:spPr>
        <p:txBody>
          <a:bodyPr wrap="square">
            <a:spAutoFit/>
          </a:bodyPr>
          <a:lstStyle/>
          <a:p>
            <a:r>
              <a:rPr lang="en-US" sz="3600" b="1" dirty="0">
                <a:solidFill>
                  <a:schemeClr val="bg1"/>
                </a:solidFill>
              </a:rPr>
              <a:t>LET’S GET #ATTRACTIONPACKED</a:t>
            </a:r>
          </a:p>
        </p:txBody>
      </p:sp>
      <p:pic>
        <p:nvPicPr>
          <p:cNvPr id="33" name="Picture 32">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33365" y="6193897"/>
            <a:ext cx="304800" cy="304800"/>
          </a:xfrm>
          <a:prstGeom prst="rect">
            <a:avLst/>
          </a:prstGeom>
        </p:spPr>
      </p:pic>
      <p:pic>
        <p:nvPicPr>
          <p:cNvPr id="34" name="Picture 33">
            <a:hlinkClick r:id="rId6"/>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69301" y="6213733"/>
            <a:ext cx="304800" cy="304800"/>
          </a:xfrm>
          <a:prstGeom prst="rect">
            <a:avLst/>
          </a:prstGeom>
        </p:spPr>
      </p:pic>
      <p:pic>
        <p:nvPicPr>
          <p:cNvPr id="35" name="Picture 34">
            <a:hlinkClick r:id="rId8"/>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37136" y="6213733"/>
            <a:ext cx="304800" cy="304800"/>
          </a:xfrm>
          <a:prstGeom prst="rect">
            <a:avLst/>
          </a:prstGeom>
        </p:spPr>
      </p:pic>
      <p:pic>
        <p:nvPicPr>
          <p:cNvPr id="36" name="Picture 35">
            <a:hlinkClick r:id="rId10"/>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483705" y="6220059"/>
            <a:ext cx="304800" cy="304800"/>
          </a:xfrm>
          <a:prstGeom prst="rect">
            <a:avLst/>
          </a:prstGeom>
        </p:spPr>
      </p:pic>
      <p:pic>
        <p:nvPicPr>
          <p:cNvPr id="37" name="Picture 36">
            <a:hlinkClick r:id="rId12"/>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82946" y="6219490"/>
            <a:ext cx="304800" cy="304800"/>
          </a:xfrm>
          <a:prstGeom prst="rect">
            <a:avLst/>
          </a:prstGeom>
        </p:spPr>
      </p:pic>
      <p:pic>
        <p:nvPicPr>
          <p:cNvPr id="38" name="Picture 37">
            <a:hlinkClick r:id="rId14"/>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1324717" y="6213733"/>
            <a:ext cx="304800" cy="304800"/>
          </a:xfrm>
          <a:prstGeom prst="rect">
            <a:avLst/>
          </a:prstGeom>
        </p:spPr>
      </p:pic>
      <p:sp>
        <p:nvSpPr>
          <p:cNvPr id="30" name="Rectangle 29"/>
          <p:cNvSpPr/>
          <p:nvPr/>
        </p:nvSpPr>
        <p:spPr>
          <a:xfrm>
            <a:off x="1503954" y="4871039"/>
            <a:ext cx="10361979" cy="584775"/>
          </a:xfrm>
          <a:prstGeom prst="rect">
            <a:avLst/>
          </a:prstGeom>
        </p:spPr>
        <p:txBody>
          <a:bodyPr wrap="square" lIns="0">
            <a:spAutoFit/>
          </a:bodyPr>
          <a:lstStyle/>
          <a:p>
            <a:r>
              <a:rPr lang="en-GB" sz="1600" dirty="0">
                <a:solidFill>
                  <a:srgbClr val="3E3E3E"/>
                </a:solidFill>
              </a:rPr>
              <a:t>So much is happening right now in Dubai that will make for exciting times ahead!  It is reported that </a:t>
            </a:r>
            <a:r>
              <a:rPr lang="en-GB" sz="1600" b="1" dirty="0">
                <a:solidFill>
                  <a:srgbClr val="3E3E3E"/>
                </a:solidFill>
              </a:rPr>
              <a:t>20% of all the cranes </a:t>
            </a:r>
            <a:r>
              <a:rPr lang="en-GB" sz="1600" dirty="0">
                <a:solidFill>
                  <a:srgbClr val="3E3E3E"/>
                </a:solidFill>
              </a:rPr>
              <a:t>in the whole wide world are currently in Dubai - how’s that for building work!</a:t>
            </a:r>
            <a:endParaRPr lang="en-US" sz="1600" b="1" dirty="0">
              <a:solidFill>
                <a:srgbClr val="3E3E3E"/>
              </a:solidFill>
            </a:endParaRPr>
          </a:p>
        </p:txBody>
      </p:sp>
      <p:sp>
        <p:nvSpPr>
          <p:cNvPr id="40" name="Parallelogram 39"/>
          <p:cNvSpPr/>
          <p:nvPr/>
        </p:nvSpPr>
        <p:spPr>
          <a:xfrm rot="4645213">
            <a:off x="10581585" y="-505941"/>
            <a:ext cx="1899727" cy="213306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p:cNvPicPr>
            <a:picLocks noChangeAspect="1"/>
          </p:cNvPicPr>
          <p:nvPr/>
        </p:nvPicPr>
        <p:blipFill>
          <a:blip r:embed="rId16"/>
          <a:stretch>
            <a:fillRect/>
          </a:stretch>
        </p:blipFill>
        <p:spPr>
          <a:xfrm>
            <a:off x="10809834" y="72428"/>
            <a:ext cx="845369" cy="1032167"/>
          </a:xfrm>
          <a:prstGeom prst="rect">
            <a:avLst/>
          </a:prstGeom>
        </p:spPr>
      </p:pic>
      <p:sp>
        <p:nvSpPr>
          <p:cNvPr id="42" name="Rectangle 41"/>
          <p:cNvSpPr/>
          <p:nvPr/>
        </p:nvSpPr>
        <p:spPr>
          <a:xfrm>
            <a:off x="0" y="1177268"/>
            <a:ext cx="12227396" cy="81164"/>
          </a:xfrm>
          <a:prstGeom prst="rect">
            <a:avLst/>
          </a:prstGeom>
          <a:solidFill>
            <a:srgbClr val="B8D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E3E3E"/>
              </a:solidFill>
            </a:endParaRPr>
          </a:p>
        </p:txBody>
      </p:sp>
      <p:pic>
        <p:nvPicPr>
          <p:cNvPr id="43" name="Picture 42"/>
          <p:cNvPicPr>
            <a:picLocks noChangeAspect="1"/>
          </p:cNvPicPr>
          <p:nvPr/>
        </p:nvPicPr>
        <p:blipFill>
          <a:blip r:embed="rId17"/>
          <a:stretch>
            <a:fillRect/>
          </a:stretch>
        </p:blipFill>
        <p:spPr>
          <a:xfrm>
            <a:off x="883325" y="1493778"/>
            <a:ext cx="525531" cy="491257"/>
          </a:xfrm>
          <a:prstGeom prst="rect">
            <a:avLst/>
          </a:prstGeom>
        </p:spPr>
      </p:pic>
      <p:pic>
        <p:nvPicPr>
          <p:cNvPr id="44" name="Picture 43"/>
          <p:cNvPicPr>
            <a:picLocks noChangeAspect="1"/>
          </p:cNvPicPr>
          <p:nvPr/>
        </p:nvPicPr>
        <p:blipFill>
          <a:blip r:embed="rId17"/>
          <a:stretch>
            <a:fillRect/>
          </a:stretch>
        </p:blipFill>
        <p:spPr>
          <a:xfrm>
            <a:off x="883324" y="2377770"/>
            <a:ext cx="525531" cy="491257"/>
          </a:xfrm>
          <a:prstGeom prst="rect">
            <a:avLst/>
          </a:prstGeom>
        </p:spPr>
      </p:pic>
      <p:pic>
        <p:nvPicPr>
          <p:cNvPr id="45" name="Picture 44"/>
          <p:cNvPicPr>
            <a:picLocks noChangeAspect="1"/>
          </p:cNvPicPr>
          <p:nvPr/>
        </p:nvPicPr>
        <p:blipFill>
          <a:blip r:embed="rId17"/>
          <a:stretch>
            <a:fillRect/>
          </a:stretch>
        </p:blipFill>
        <p:spPr>
          <a:xfrm>
            <a:off x="877270" y="3236601"/>
            <a:ext cx="525531" cy="491257"/>
          </a:xfrm>
          <a:prstGeom prst="rect">
            <a:avLst/>
          </a:prstGeom>
        </p:spPr>
      </p:pic>
      <p:pic>
        <p:nvPicPr>
          <p:cNvPr id="46" name="Picture 45"/>
          <p:cNvPicPr>
            <a:picLocks noChangeAspect="1"/>
          </p:cNvPicPr>
          <p:nvPr/>
        </p:nvPicPr>
        <p:blipFill>
          <a:blip r:embed="rId17"/>
          <a:stretch>
            <a:fillRect/>
          </a:stretch>
        </p:blipFill>
        <p:spPr>
          <a:xfrm>
            <a:off x="883325" y="4115445"/>
            <a:ext cx="525531" cy="491257"/>
          </a:xfrm>
          <a:prstGeom prst="rect">
            <a:avLst/>
          </a:prstGeom>
        </p:spPr>
      </p:pic>
      <p:pic>
        <p:nvPicPr>
          <p:cNvPr id="47" name="Picture 46"/>
          <p:cNvPicPr>
            <a:picLocks noChangeAspect="1"/>
          </p:cNvPicPr>
          <p:nvPr/>
        </p:nvPicPr>
        <p:blipFill>
          <a:blip r:embed="rId17"/>
          <a:stretch>
            <a:fillRect/>
          </a:stretch>
        </p:blipFill>
        <p:spPr>
          <a:xfrm>
            <a:off x="877269" y="5066578"/>
            <a:ext cx="525531" cy="491257"/>
          </a:xfrm>
          <a:prstGeom prst="rect">
            <a:avLst/>
          </a:prstGeom>
        </p:spPr>
      </p:pic>
    </p:spTree>
    <p:extLst>
      <p:ext uri="{BB962C8B-B14F-4D97-AF65-F5344CB8AC3E}">
        <p14:creationId xmlns:p14="http://schemas.microsoft.com/office/powerpoint/2010/main" val="1995683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B8D43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3522</TotalTime>
  <Words>1204</Words>
  <Application>Microsoft Office PowerPoint</Application>
  <PresentationFormat>Widescreen</PresentationFormat>
  <Paragraphs>89</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 Admin</dc:creator>
  <cp:lastModifiedBy>Phil Penn</cp:lastModifiedBy>
  <cp:revision>198</cp:revision>
  <cp:lastPrinted>2016-05-18T12:18:41Z</cp:lastPrinted>
  <dcterms:created xsi:type="dcterms:W3CDTF">2016-05-17T12:03:28Z</dcterms:created>
  <dcterms:modified xsi:type="dcterms:W3CDTF">2017-04-19T08:40:36Z</dcterms:modified>
</cp:coreProperties>
</file>